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0" r:id="rId1"/>
  </p:sldMasterIdLst>
  <p:notesMasterIdLst>
    <p:notesMasterId r:id="rId42"/>
  </p:notesMasterIdLst>
  <p:handoutMasterIdLst>
    <p:handoutMasterId r:id="rId43"/>
  </p:handoutMasterIdLst>
  <p:sldIdLst>
    <p:sldId id="262" r:id="rId2"/>
    <p:sldId id="323" r:id="rId3"/>
    <p:sldId id="357" r:id="rId4"/>
    <p:sldId id="359" r:id="rId5"/>
    <p:sldId id="360" r:id="rId6"/>
    <p:sldId id="361" r:id="rId7"/>
    <p:sldId id="383" r:id="rId8"/>
    <p:sldId id="384" r:id="rId9"/>
    <p:sldId id="385" r:id="rId10"/>
    <p:sldId id="386" r:id="rId11"/>
    <p:sldId id="387" r:id="rId12"/>
    <p:sldId id="388" r:id="rId13"/>
    <p:sldId id="389" r:id="rId14"/>
    <p:sldId id="390" r:id="rId15"/>
    <p:sldId id="391" r:id="rId16"/>
    <p:sldId id="405" r:id="rId17"/>
    <p:sldId id="406" r:id="rId18"/>
    <p:sldId id="407" r:id="rId19"/>
    <p:sldId id="408" r:id="rId20"/>
    <p:sldId id="414" r:id="rId21"/>
    <p:sldId id="415" r:id="rId22"/>
    <p:sldId id="416" r:id="rId23"/>
    <p:sldId id="417" r:id="rId24"/>
    <p:sldId id="409" r:id="rId25"/>
    <p:sldId id="410" r:id="rId26"/>
    <p:sldId id="411" r:id="rId27"/>
    <p:sldId id="412" r:id="rId28"/>
    <p:sldId id="419" r:id="rId29"/>
    <p:sldId id="420" r:id="rId30"/>
    <p:sldId id="421" r:id="rId31"/>
    <p:sldId id="422" r:id="rId32"/>
    <p:sldId id="423" r:id="rId33"/>
    <p:sldId id="424" r:id="rId34"/>
    <p:sldId id="397" r:id="rId35"/>
    <p:sldId id="398" r:id="rId36"/>
    <p:sldId id="399" r:id="rId37"/>
    <p:sldId id="400" r:id="rId38"/>
    <p:sldId id="401" r:id="rId39"/>
    <p:sldId id="402" r:id="rId40"/>
    <p:sldId id="403" r:id="rId41"/>
  </p:sldIdLst>
  <p:sldSz cx="9144000" cy="6858000" type="screen4x3"/>
  <p:notesSz cx="7010400" cy="9296400"/>
  <p:embeddedFontLst>
    <p:embeddedFont>
      <p:font typeface="Calibri" panose="020F0502020204030204" pitchFamily="34" charset="0"/>
      <p:regular r:id="rId44"/>
      <p:bold r:id="rId45"/>
      <p:italic r:id="rId46"/>
      <p:boldItalic r:id="rId47"/>
    </p:embeddedFont>
    <p:embeddedFont>
      <p:font typeface="ＭＳ Ｐゴシック" panose="020B0600070205080204" pitchFamily="34" charset="-128"/>
      <p:regular r:id="rId48"/>
    </p:embeddedFont>
    <p:embeddedFont>
      <p:font typeface="Wingdings 2" panose="05020102010507070707" pitchFamily="18" charset="2"/>
      <p:regular r:id="rId49"/>
    </p:embeddedFont>
    <p:embeddedFont>
      <p:font typeface="Greek Symbols" panose="020B0604020202020204"/>
      <p:regular r:id="rId50"/>
    </p:embeddedFont>
  </p:embeddedFontLst>
  <p:custDataLst>
    <p:tags r:id="rId51"/>
  </p:custData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10" autoAdjust="0"/>
  </p:normalViewPr>
  <p:slideViewPr>
    <p:cSldViewPr snapToGrid="0">
      <p:cViewPr varScale="1">
        <p:scale>
          <a:sx n="109" d="100"/>
          <a:sy n="109" d="100"/>
        </p:scale>
        <p:origin x="150" y="-3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0" hangingPunct="0">
              <a:defRPr sz="1200">
                <a:cs typeface="+mn-cs"/>
              </a:defRPr>
            </a:lvl1pPr>
          </a:lstStyle>
          <a:p>
            <a:pPr>
              <a:defRPr/>
            </a:pPr>
            <a:endParaRPr lang="en-US"/>
          </a:p>
        </p:txBody>
      </p:sp>
      <p:sp>
        <p:nvSpPr>
          <p:cNvPr id="7171"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0" hangingPunct="0">
              <a:defRPr sz="1200">
                <a:cs typeface="+mn-cs"/>
              </a:defRPr>
            </a:lvl1pPr>
          </a:lstStyle>
          <a:p>
            <a:pPr>
              <a:defRPr/>
            </a:pPr>
            <a:endParaRPr lang="en-US"/>
          </a:p>
        </p:txBody>
      </p:sp>
      <p:sp>
        <p:nvSpPr>
          <p:cNvPr id="7172"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0" hangingPunct="0">
              <a:defRPr sz="1200">
                <a:cs typeface="+mn-cs"/>
              </a:defRPr>
            </a:lvl1pPr>
          </a:lstStyle>
          <a:p>
            <a:pPr>
              <a:defRPr/>
            </a:pPr>
            <a:endParaRPr lang="en-US"/>
          </a:p>
        </p:txBody>
      </p:sp>
      <p:sp>
        <p:nvSpPr>
          <p:cNvPr id="7173"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0" hangingPunct="0">
              <a:defRPr sz="1200">
                <a:cs typeface="+mn-cs"/>
              </a:defRPr>
            </a:lvl1pPr>
          </a:lstStyle>
          <a:p>
            <a:pPr>
              <a:defRPr/>
            </a:pPr>
            <a:fld id="{C242EEFA-ED1F-4019-B51F-EB0BB09725C1}" type="slidenum">
              <a:rPr lang="en-US"/>
              <a:pPr>
                <a:defRPr/>
              </a:pPr>
              <a:t>‹#›</a:t>
            </a:fld>
            <a:endParaRPr lang="en-US"/>
          </a:p>
        </p:txBody>
      </p:sp>
    </p:spTree>
    <p:extLst>
      <p:ext uri="{BB962C8B-B14F-4D97-AF65-F5344CB8AC3E}">
        <p14:creationId xmlns:p14="http://schemas.microsoft.com/office/powerpoint/2010/main" val="180634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eaLnBrk="0" hangingPunct="0">
              <a:defRPr sz="1200">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eaLnBrk="0" hangingPunct="0">
              <a:defRPr sz="1200">
                <a:cs typeface="+mn-cs"/>
              </a:defRPr>
            </a:lvl1pPr>
          </a:lstStyle>
          <a:p>
            <a:pPr>
              <a:defRPr/>
            </a:pPr>
            <a:fld id="{845EB578-3D6C-4478-BE8A-5FD7338319FD}" type="datetimeFigureOut">
              <a:rPr lang="en-US"/>
              <a:pPr>
                <a:defRPr/>
              </a:pPr>
              <a:t>11/26/2018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eaLnBrk="0" hangingPunct="0">
              <a:defRPr sz="1200">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eaLnBrk="0" hangingPunct="0">
              <a:defRPr sz="1200">
                <a:cs typeface="+mn-cs"/>
              </a:defRPr>
            </a:lvl1pPr>
          </a:lstStyle>
          <a:p>
            <a:pPr>
              <a:defRPr/>
            </a:pPr>
            <a:fld id="{3C9C99FF-43DF-496B-8E78-3486D8EF9012}" type="slidenum">
              <a:rPr lang="en-US"/>
              <a:pPr>
                <a:defRPr/>
              </a:pPr>
              <a:t>‹#›</a:t>
            </a:fld>
            <a:endParaRPr lang="en-US"/>
          </a:p>
        </p:txBody>
      </p:sp>
    </p:spTree>
    <p:extLst>
      <p:ext uri="{BB962C8B-B14F-4D97-AF65-F5344CB8AC3E}">
        <p14:creationId xmlns:p14="http://schemas.microsoft.com/office/powerpoint/2010/main" val="36192726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D4E97F-CB18-400D-B0EA-52003049976D}" type="slidenum">
              <a:rPr lang="en-US"/>
              <a:pPr>
                <a:defRPr/>
              </a:pPr>
              <a:t>‹#›</a:t>
            </a:fld>
            <a:endParaRPr lang="en-US"/>
          </a:p>
        </p:txBody>
      </p:sp>
    </p:spTree>
    <p:extLst>
      <p:ext uri="{BB962C8B-B14F-4D97-AF65-F5344CB8AC3E}">
        <p14:creationId xmlns:p14="http://schemas.microsoft.com/office/powerpoint/2010/main" val="380492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444D70-7640-437B-AFA0-C13C2D3B3181}" type="slidenum">
              <a:rPr lang="en-US"/>
              <a:pPr>
                <a:defRPr/>
              </a:pPr>
              <a:t>‹#›</a:t>
            </a:fld>
            <a:endParaRPr lang="en-US"/>
          </a:p>
        </p:txBody>
      </p:sp>
    </p:spTree>
    <p:extLst>
      <p:ext uri="{BB962C8B-B14F-4D97-AF65-F5344CB8AC3E}">
        <p14:creationId xmlns:p14="http://schemas.microsoft.com/office/powerpoint/2010/main" val="237081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30F88B-CC12-4999-9B41-D1C71F2035AB}" type="slidenum">
              <a:rPr lang="en-US"/>
              <a:pPr>
                <a:defRPr/>
              </a:pPr>
              <a:t>‹#›</a:t>
            </a:fld>
            <a:endParaRPr lang="en-US"/>
          </a:p>
        </p:txBody>
      </p:sp>
    </p:spTree>
    <p:extLst>
      <p:ext uri="{BB962C8B-B14F-4D97-AF65-F5344CB8AC3E}">
        <p14:creationId xmlns:p14="http://schemas.microsoft.com/office/powerpoint/2010/main" val="10030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A71FC2-7A12-4BBC-9A68-44BB38E3FE41}" type="slidenum">
              <a:rPr lang="en-US"/>
              <a:pPr>
                <a:defRPr/>
              </a:pPr>
              <a:t>‹#›</a:t>
            </a:fld>
            <a:endParaRPr lang="en-US"/>
          </a:p>
        </p:txBody>
      </p:sp>
    </p:spTree>
    <p:extLst>
      <p:ext uri="{BB962C8B-B14F-4D97-AF65-F5344CB8AC3E}">
        <p14:creationId xmlns:p14="http://schemas.microsoft.com/office/powerpoint/2010/main" val="313612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24B59C-971B-4014-BF9F-2293B8AB4A64}" type="slidenum">
              <a:rPr lang="en-US"/>
              <a:pPr>
                <a:defRPr/>
              </a:pPr>
              <a:t>‹#›</a:t>
            </a:fld>
            <a:endParaRPr lang="en-US"/>
          </a:p>
        </p:txBody>
      </p:sp>
    </p:spTree>
    <p:extLst>
      <p:ext uri="{BB962C8B-B14F-4D97-AF65-F5344CB8AC3E}">
        <p14:creationId xmlns:p14="http://schemas.microsoft.com/office/powerpoint/2010/main" val="290381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CE38F6F-8206-4AE4-9803-9D273B6CDCF6}" type="slidenum">
              <a:rPr lang="en-US"/>
              <a:pPr>
                <a:defRPr/>
              </a:pPr>
              <a:t>‹#›</a:t>
            </a:fld>
            <a:endParaRPr lang="en-US"/>
          </a:p>
        </p:txBody>
      </p:sp>
    </p:spTree>
    <p:extLst>
      <p:ext uri="{BB962C8B-B14F-4D97-AF65-F5344CB8AC3E}">
        <p14:creationId xmlns:p14="http://schemas.microsoft.com/office/powerpoint/2010/main" val="2423321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239A5CA-9665-440B-B99B-3B4B610004F4}" type="slidenum">
              <a:rPr lang="en-US"/>
              <a:pPr>
                <a:defRPr/>
              </a:pPr>
              <a:t>‹#›</a:t>
            </a:fld>
            <a:endParaRPr lang="en-US"/>
          </a:p>
        </p:txBody>
      </p:sp>
    </p:spTree>
    <p:extLst>
      <p:ext uri="{BB962C8B-B14F-4D97-AF65-F5344CB8AC3E}">
        <p14:creationId xmlns:p14="http://schemas.microsoft.com/office/powerpoint/2010/main" val="274643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FE42771-D348-4ED3-B9A7-01F05EC79984}" type="slidenum">
              <a:rPr lang="en-US"/>
              <a:pPr>
                <a:defRPr/>
              </a:pPr>
              <a:t>‹#›</a:t>
            </a:fld>
            <a:endParaRPr lang="en-US"/>
          </a:p>
        </p:txBody>
      </p:sp>
    </p:spTree>
    <p:extLst>
      <p:ext uri="{BB962C8B-B14F-4D97-AF65-F5344CB8AC3E}">
        <p14:creationId xmlns:p14="http://schemas.microsoft.com/office/powerpoint/2010/main" val="3819261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3E98F6A-AFB8-4A1F-92A8-FC346072146F}" type="slidenum">
              <a:rPr lang="en-US"/>
              <a:pPr>
                <a:defRPr/>
              </a:pPr>
              <a:t>‹#›</a:t>
            </a:fld>
            <a:endParaRPr lang="en-US"/>
          </a:p>
        </p:txBody>
      </p:sp>
    </p:spTree>
    <p:extLst>
      <p:ext uri="{BB962C8B-B14F-4D97-AF65-F5344CB8AC3E}">
        <p14:creationId xmlns:p14="http://schemas.microsoft.com/office/powerpoint/2010/main" val="4170391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BF726B2-5EE2-4706-8EB5-CD4E1E22BD20}" type="slidenum">
              <a:rPr lang="en-US"/>
              <a:pPr>
                <a:defRPr/>
              </a:pPr>
              <a:t>‹#›</a:t>
            </a:fld>
            <a:endParaRPr lang="en-US"/>
          </a:p>
        </p:txBody>
      </p:sp>
    </p:spTree>
    <p:extLst>
      <p:ext uri="{BB962C8B-B14F-4D97-AF65-F5344CB8AC3E}">
        <p14:creationId xmlns:p14="http://schemas.microsoft.com/office/powerpoint/2010/main" val="415371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5817F0-99CB-41C8-AF0D-C99EB31B4D4C}" type="slidenum">
              <a:rPr lang="en-US"/>
              <a:pPr>
                <a:defRPr/>
              </a:pPr>
              <a:t>‹#›</a:t>
            </a:fld>
            <a:endParaRPr lang="en-US"/>
          </a:p>
        </p:txBody>
      </p:sp>
    </p:spTree>
    <p:extLst>
      <p:ext uri="{BB962C8B-B14F-4D97-AF65-F5344CB8AC3E}">
        <p14:creationId xmlns:p14="http://schemas.microsoft.com/office/powerpoint/2010/main" val="397815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396EB412-4E19-4E1E-8349-01E5A69842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s>
</file>

<file path=ppt/slides/_rels/slide17.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oleObject" Target="../embeddings/oleObject14.bin"/><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18.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0.wmf"/><Relationship Id="rId5" Type="http://schemas.openxmlformats.org/officeDocument/2006/relationships/oleObject" Target="../embeddings/oleObject18.bin"/><Relationship Id="rId4" Type="http://schemas.openxmlformats.org/officeDocument/2006/relationships/image" Target="../media/image19.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2.wmf"/><Relationship Id="rId5" Type="http://schemas.openxmlformats.org/officeDocument/2006/relationships/oleObject" Target="../embeddings/oleObject20.bin"/><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4.wmf"/><Relationship Id="rId5" Type="http://schemas.openxmlformats.org/officeDocument/2006/relationships/oleObject" Target="../embeddings/oleObject22.bin"/><Relationship Id="rId4" Type="http://schemas.openxmlformats.org/officeDocument/2006/relationships/image" Target="../media/image2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6.wmf"/><Relationship Id="rId5" Type="http://schemas.openxmlformats.org/officeDocument/2006/relationships/oleObject" Target="../embeddings/oleObject24.bin"/><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7.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en-US" altLang="en-US" dirty="0" smtClean="0">
                <a:solidFill>
                  <a:srgbClr val="C00000"/>
                </a:solidFill>
              </a:rPr>
              <a:t>Multiple Linear Regression </a:t>
            </a:r>
            <a:r>
              <a:rPr lang="en-US" altLang="en-US" baseline="-25000" dirty="0" smtClean="0">
                <a:solidFill>
                  <a:srgbClr val="C00000"/>
                </a:solidFill>
                <a:sym typeface="Greek Symbols" pitchFamily="18" charset="2"/>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Relationships of </a:t>
            </a:r>
            <a:r>
              <a:rPr lang="en-US" altLang="en-US" sz="3200" dirty="0" err="1"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 with other variables</a:t>
            </a:r>
          </a:p>
        </p:txBody>
      </p:sp>
      <p:sp>
        <p:nvSpPr>
          <p:cNvPr id="18435" name="Content Placeholder 2"/>
          <p:cNvSpPr>
            <a:spLocks noGrp="1"/>
          </p:cNvSpPr>
          <p:nvPr>
            <p:ph sz="quarter" idx="1"/>
          </p:nvPr>
        </p:nvSpPr>
        <p:spPr>
          <a:xfrm>
            <a:off x="477044" y="1327639"/>
            <a:ext cx="8229600" cy="4525963"/>
          </a:xfrm>
        </p:spPr>
        <p:txBody>
          <a:bodyPr/>
          <a:lstStyle/>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Senior and education predict </a:t>
            </a:r>
            <a:r>
              <a:rPr lang="en-US" altLang="en-US" sz="2800"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 well.  We want to control for them when judging gender effect.</a:t>
            </a:r>
          </a:p>
          <a:p>
            <a:pPr eaLnBrk="1" hangingPunct="1">
              <a:buFont typeface="Wingdings 2" panose="05020102010507070707" pitchFamily="18" charset="2"/>
              <a:buNone/>
            </a:pPr>
            <a:endParaRPr lang="en-US" altLang="en-US" dirty="0" smtClean="0">
              <a:ea typeface="ＭＳ Ｐゴシック" panose="020B0600070205080204" pitchFamily="34" charset="-128"/>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70639"/>
            <a:ext cx="8574088"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142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Multiple regression model</a:t>
            </a:r>
          </a:p>
        </p:txBody>
      </p:sp>
      <p:sp>
        <p:nvSpPr>
          <p:cNvPr id="19460"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For any combination of values of the predictor variables, the average value of the response (</a:t>
            </a:r>
            <a:r>
              <a:rPr lang="en-US" altLang="en-US"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lies on a straight line:</a:t>
            </a:r>
          </a:p>
          <a:p>
            <a:pPr eaLnBrk="1" hangingPunct="1">
              <a:buFont typeface="Wingdings 2" panose="05020102010507070707" pitchFamily="18" charset="2"/>
              <a:buNone/>
            </a:pP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Just like in simple regression, assume that ε follows a normal curve within any combination of predictors.</a:t>
            </a:r>
          </a:p>
        </p:txBody>
      </p:sp>
      <p:graphicFrame>
        <p:nvGraphicFramePr>
          <p:cNvPr id="19458" name="Object 2"/>
          <p:cNvGraphicFramePr>
            <a:graphicFrameLocks noChangeAspect="1"/>
          </p:cNvGraphicFramePr>
          <p:nvPr>
            <p:extLst>
              <p:ext uri="{D42A27DB-BD31-4B8C-83A1-F6EECF244321}">
                <p14:modId xmlns:p14="http://schemas.microsoft.com/office/powerpoint/2010/main" val="825832198"/>
              </p:ext>
            </p:extLst>
          </p:nvPr>
        </p:nvGraphicFramePr>
        <p:xfrm>
          <a:off x="609600" y="3563815"/>
          <a:ext cx="8077200" cy="376238"/>
        </p:xfrm>
        <a:graphic>
          <a:graphicData uri="http://schemas.openxmlformats.org/presentationml/2006/ole">
            <mc:AlternateContent xmlns:mc="http://schemas.openxmlformats.org/markup-compatibility/2006">
              <mc:Choice xmlns:v="urn:schemas-microsoft-com:vml" Requires="v">
                <p:oleObj spid="_x0000_s23562" name="Equation" r:id="rId3" imgW="3822700" imgH="177800" progId="Equation.3">
                  <p:embed/>
                </p:oleObj>
              </mc:Choice>
              <mc:Fallback>
                <p:oleObj name="Equation" r:id="rId3" imgW="3822700" imgH="177800" progId="Equation.3">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563815"/>
                        <a:ext cx="80772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9544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r>
              <a:rPr lang="en-US" altLang="en-US" sz="39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Output from regression </a:t>
            </a:r>
            <a:br>
              <a:rPr lang="en-US" altLang="en-US" sz="39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200" dirty="0" err="1"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fsex</a:t>
            </a:r>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 = 1 for females, = 0 for males)</a:t>
            </a:r>
          </a:p>
        </p:txBody>
      </p:sp>
      <p:sp>
        <p:nvSpPr>
          <p:cNvPr id="20483" name="Content Placeholder 2"/>
          <p:cNvSpPr>
            <a:spLocks noGrp="1"/>
          </p:cNvSpPr>
          <p:nvPr>
            <p:ph sz="quarter" idx="1"/>
          </p:nvPr>
        </p:nvSpPr>
        <p:spPr>
          <a:xfrm>
            <a:off x="457200" y="1447800"/>
            <a:ext cx="4495800" cy="4572000"/>
          </a:xfrm>
        </p:spPr>
        <p:txBody>
          <a:bodyPr/>
          <a:lstStyle/>
          <a:p>
            <a:pPr marL="0" indent="0" eaLnBrk="1" hangingPunct="1">
              <a:lnSpc>
                <a:spcPct val="80000"/>
              </a:lnSpc>
              <a:buFont typeface="Wingdings 2" panose="05020102010507070707" pitchFamily="18" charset="2"/>
              <a:buNone/>
            </a:pPr>
            <a:r>
              <a:rPr lang="en-US" altLang="en-US" sz="1800" dirty="0" smtClean="0">
                <a:ea typeface="ＭＳ Ｐゴシック" panose="020B0600070205080204" pitchFamily="34" charset="-128"/>
              </a:rPr>
              <a:t>Term   Estimate  </a:t>
            </a:r>
            <a:r>
              <a:rPr lang="en-US" altLang="en-US" sz="1800" dirty="0" err="1" smtClean="0">
                <a:ea typeface="ＭＳ Ｐゴシック" panose="020B0600070205080204" pitchFamily="34" charset="-128"/>
              </a:rPr>
              <a:t>Std</a:t>
            </a:r>
            <a:r>
              <a:rPr lang="en-US" altLang="en-US" sz="1800" dirty="0" smtClean="0">
                <a:ea typeface="ＭＳ Ｐゴシック" panose="020B0600070205080204" pitchFamily="34" charset="-128"/>
              </a:rPr>
              <a:t> Error  t Ratio </a:t>
            </a:r>
            <a:r>
              <a:rPr lang="en-US" altLang="en-US" sz="1800" dirty="0" err="1" smtClean="0">
                <a:ea typeface="ＭＳ Ｐゴシック" panose="020B0600070205080204" pitchFamily="34" charset="-128"/>
              </a:rPr>
              <a:t>Prob</a:t>
            </a:r>
            <a:r>
              <a:rPr lang="en-US" altLang="en-US" sz="1800" dirty="0" smtClean="0">
                <a:ea typeface="ＭＳ Ｐゴシック" panose="020B0600070205080204" pitchFamily="34" charset="-128"/>
              </a:rPr>
              <a:t>&gt;|t| </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smtClean="0">
                <a:ea typeface="ＭＳ Ｐゴシック" panose="020B0600070205080204" pitchFamily="34" charset="-128"/>
              </a:rPr>
              <a:t>Int.       6277.9       652        9.62    &lt;.0001</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err="1" smtClean="0">
                <a:ea typeface="ＭＳ Ｐゴシック" panose="020B0600070205080204" pitchFamily="34" charset="-128"/>
              </a:rPr>
              <a:t>Fsex</a:t>
            </a:r>
            <a:r>
              <a:rPr lang="en-US" altLang="en-US" sz="1800" dirty="0" smtClean="0">
                <a:ea typeface="ＭＳ Ｐゴシック" panose="020B0600070205080204" pitchFamily="34" charset="-128"/>
              </a:rPr>
              <a:t>     -767.9     128.9      -5.95    &lt;.0001</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smtClean="0">
                <a:ea typeface="ＭＳ Ｐゴシック" panose="020B0600070205080204" pitchFamily="34" charset="-128"/>
              </a:rPr>
              <a:t>Senior     -22.6       5.3       -4.26    &lt;.0001</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smtClean="0">
                <a:ea typeface="ＭＳ Ｐゴシック" panose="020B0600070205080204" pitchFamily="34" charset="-128"/>
              </a:rPr>
              <a:t>Age           0.63      .72         .88       .3837</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err="1" smtClean="0">
                <a:ea typeface="ＭＳ Ｐゴシック" panose="020B0600070205080204" pitchFamily="34" charset="-128"/>
              </a:rPr>
              <a:t>Educ</a:t>
            </a:r>
            <a:r>
              <a:rPr lang="en-US" altLang="en-US" sz="1800" dirty="0" smtClean="0">
                <a:ea typeface="ＭＳ Ｐゴシック" panose="020B0600070205080204" pitchFamily="34" charset="-128"/>
              </a:rPr>
              <a:t>        92.3     24.8        3.71       .0004</a:t>
            </a:r>
          </a:p>
          <a:p>
            <a:pPr marL="0" indent="0" eaLnBrk="1" hangingPunct="1">
              <a:lnSpc>
                <a:spcPct val="80000"/>
              </a:lnSpc>
              <a:buFont typeface="Wingdings 2" panose="05020102010507070707" pitchFamily="18" charset="2"/>
              <a:buNone/>
            </a:pPr>
            <a:endParaRPr lang="en-US" altLang="en-US" sz="1800" dirty="0" smtClean="0">
              <a:ea typeface="ＭＳ Ｐゴシック" panose="020B0600070205080204" pitchFamily="34" charset="-128"/>
            </a:endParaRPr>
          </a:p>
          <a:p>
            <a:pPr marL="0" indent="0" eaLnBrk="1" hangingPunct="1">
              <a:lnSpc>
                <a:spcPct val="80000"/>
              </a:lnSpc>
              <a:buFont typeface="Wingdings 2" panose="05020102010507070707" pitchFamily="18" charset="2"/>
              <a:buNone/>
            </a:pPr>
            <a:r>
              <a:rPr lang="en-US" altLang="en-US" sz="1800" dirty="0" err="1" smtClean="0">
                <a:ea typeface="ＭＳ Ｐゴシック" panose="020B0600070205080204" pitchFamily="34" charset="-128"/>
              </a:rPr>
              <a:t>Exper</a:t>
            </a:r>
            <a:r>
              <a:rPr lang="en-US" altLang="en-US" sz="1800" dirty="0" smtClean="0">
                <a:ea typeface="ＭＳ Ｐゴシック" panose="020B0600070205080204" pitchFamily="34" charset="-128"/>
              </a:rPr>
              <a:t>         0.50      1.05       .47       .6364</a:t>
            </a:r>
          </a:p>
          <a:p>
            <a:pPr marL="0" indent="0" eaLnBrk="1" hangingPunct="1">
              <a:lnSpc>
                <a:spcPct val="80000"/>
              </a:lnSpc>
            </a:pPr>
            <a:endParaRPr lang="en-US" altLang="en-US" sz="1800" dirty="0" smtClean="0">
              <a:ea typeface="ＭＳ Ｐゴシック" panose="020B0600070205080204" pitchFamily="34" charset="-128"/>
            </a:endParaRP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447800"/>
            <a:ext cx="579120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603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Predictions</a:t>
            </a:r>
          </a:p>
        </p:txBody>
      </p:sp>
      <p:sp>
        <p:nvSpPr>
          <p:cNvPr id="21508"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Example:  Prediction of beginning wages for a woman with </a:t>
            </a:r>
            <a:r>
              <a:rPr lang="en-US" altLang="en-US"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10 months seniority</a:t>
            </a: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that </a:t>
            </a: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is        </a:t>
            </a:r>
            <a:r>
              <a:rPr lang="en-US" altLang="en-US"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25 years old</a:t>
            </a: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with </a:t>
            </a:r>
            <a:r>
              <a:rPr lang="en-US" altLang="en-US"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12 years of education</a:t>
            </a: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 and </a:t>
            </a:r>
            <a:r>
              <a:rPr lang="en-US" altLang="en-US"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two years of experience:</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Pred. </a:t>
            </a:r>
            <a:r>
              <a:rPr lang="en-US" altLang="en-US" sz="2800"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 = 6277.9 - 767.9*1 - 22.6*10</a:t>
            </a:r>
          </a:p>
          <a:p>
            <a:pPr eaLnBrk="1" hangingPunct="1">
              <a:buFont typeface="Wingdings 2" panose="05020102010507070707" pitchFamily="18" charset="2"/>
              <a:buNone/>
            </a:pP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                         + .63*300 + 92.3*12 + .50*24</a:t>
            </a:r>
          </a:p>
          <a:p>
            <a:pPr eaLnBrk="1" hangingPunct="1">
              <a:buFont typeface="Wingdings 2" panose="05020102010507070707" pitchFamily="18" charset="2"/>
              <a:buNone/>
            </a:pP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                    =  6592.6</a:t>
            </a:r>
          </a:p>
          <a:p>
            <a:pPr eaLnBrk="1" hangingPunct="1"/>
            <a:endParaRPr lang="en-US" altLang="en-US" dirty="0" smtClean="0">
              <a:ea typeface="ＭＳ Ｐゴシック" panose="020B0600070205080204" pitchFamily="34" charset="-128"/>
            </a:endParaRPr>
          </a:p>
        </p:txBody>
      </p:sp>
      <p:graphicFrame>
        <p:nvGraphicFramePr>
          <p:cNvPr id="21506" name="Object 2"/>
          <p:cNvGraphicFramePr>
            <a:graphicFrameLocks noChangeAspect="1"/>
          </p:cNvGraphicFramePr>
          <p:nvPr>
            <p:extLst>
              <p:ext uri="{D42A27DB-BD31-4B8C-83A1-F6EECF244321}">
                <p14:modId xmlns:p14="http://schemas.microsoft.com/office/powerpoint/2010/main" val="437163458"/>
              </p:ext>
            </p:extLst>
          </p:nvPr>
        </p:nvGraphicFramePr>
        <p:xfrm>
          <a:off x="861647" y="4288571"/>
          <a:ext cx="7543800" cy="350837"/>
        </p:xfrm>
        <a:graphic>
          <a:graphicData uri="http://schemas.openxmlformats.org/presentationml/2006/ole">
            <mc:AlternateContent xmlns:mc="http://schemas.openxmlformats.org/markup-compatibility/2006">
              <mc:Choice xmlns:v="urn:schemas-microsoft-com:vml" Requires="v">
                <p:oleObj spid="_x0000_s24586" name="Equation" r:id="rId3" imgW="3822700" imgH="177800" progId="Equation.3">
                  <p:embed/>
                </p:oleObj>
              </mc:Choice>
              <mc:Fallback>
                <p:oleObj name="Equation" r:id="rId3" imgW="3822700" imgH="177800" progId="Equation.3">
                  <p:embed/>
                  <p:pic>
                    <p:nvPicPr>
                      <p:cNvPr id="215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47" y="4288571"/>
                        <a:ext cx="754380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1592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Interpretation of coefficients in multiple regression</a:t>
            </a:r>
          </a:p>
        </p:txBody>
      </p:sp>
      <p:sp>
        <p:nvSpPr>
          <p:cNvPr id="22531" name="Content Placeholder 2"/>
          <p:cNvSpPr>
            <a:spLocks noGrp="1"/>
          </p:cNvSpPr>
          <p:nvPr>
            <p:ph sz="quarter" idx="1"/>
          </p:nvPr>
        </p:nvSpPr>
        <p:spPr/>
        <p:txBody>
          <a:bodyPr/>
          <a:lstStyle/>
          <a:p>
            <a:pPr eaLnBrk="1" hangingPunct="1">
              <a:lnSpc>
                <a:spcPct val="80000"/>
              </a:lnSpc>
            </a:pP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Each estimated coefficient is amount Y is expected to </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increase /decrease </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when the value of its corresponding predictor is increased by one, holding constant the values of the other predictors.</a:t>
            </a:r>
            <a:b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br>
            <a:endPar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lnSpc>
                <a:spcPct val="80000"/>
              </a:lnSpc>
            </a:pPr>
            <a:r>
              <a:rPr lang="en-US" altLang="en-US" sz="2200"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Example:  </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estimated coefficient of education equals  92.3.</a:t>
            </a:r>
            <a:b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a:t>
            </a:r>
            <a:b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For each additional year of education of employee, we expect salary to increase by about 92 dollars, holding all other variables constant.</a:t>
            </a:r>
          </a:p>
          <a:p>
            <a:pPr eaLnBrk="1" hangingPunct="1">
              <a:lnSpc>
                <a:spcPct val="80000"/>
              </a:lnSpc>
            </a:pPr>
            <a:endPar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lnSpc>
                <a:spcPct val="80000"/>
              </a:lnSpc>
            </a:pP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Estimated coefficient of </a:t>
            </a:r>
            <a:r>
              <a:rPr lang="en-US" altLang="en-US" sz="2200" dirty="0" err="1" smtClean="0">
                <a:latin typeface="Times New Roman" panose="02020603050405020304" pitchFamily="18" charset="0"/>
                <a:ea typeface="ＭＳ Ｐゴシック" panose="020B0600070205080204" pitchFamily="34" charset="-128"/>
                <a:cs typeface="Times New Roman" panose="02020603050405020304" pitchFamily="18" charset="0"/>
              </a:rPr>
              <a:t>fsex</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equals -767.</a:t>
            </a:r>
            <a:b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a:r>
            <a:b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For employees who started at the same time, had the same education and experience, and were the same age, women earned $767 less on average than men.</a:t>
            </a:r>
          </a:p>
        </p:txBody>
      </p:sp>
    </p:spTree>
    <p:extLst>
      <p:ext uri="{BB962C8B-B14F-4D97-AF65-F5344CB8AC3E}">
        <p14:creationId xmlns:p14="http://schemas.microsoft.com/office/powerpoint/2010/main" val="22636626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Which variable is the strongest predictor of the outcome?</a:t>
            </a:r>
          </a:p>
        </p:txBody>
      </p:sp>
      <p:sp>
        <p:nvSpPr>
          <p:cNvPr id="23555" name="Content Placeholder 2"/>
          <p:cNvSpPr>
            <a:spLocks noGrp="1"/>
          </p:cNvSpPr>
          <p:nvPr>
            <p:ph sz="quarter" idx="1"/>
          </p:nvPr>
        </p:nvSpPr>
        <p:spPr/>
        <p:txBody>
          <a:bodyPr/>
          <a:lstStyle/>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The coefficient that has the strongest linear association with the outcome variable is the one with the </a:t>
            </a:r>
            <a:r>
              <a:rPr lang="en-US" altLang="en-US" sz="2800" u="sng" dirty="0" smtClean="0">
                <a:latin typeface="Times New Roman" panose="02020603050405020304" pitchFamily="18" charset="0"/>
                <a:ea typeface="ＭＳ Ｐゴシック" panose="020B0600070205080204" pitchFamily="34" charset="-128"/>
                <a:cs typeface="Times New Roman" panose="02020603050405020304" pitchFamily="18" charset="0"/>
              </a:rPr>
              <a:t>largest absolute value of  T</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 which equals the coefficient over its SE.</a:t>
            </a:r>
          </a:p>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It is not size of coefficient.  This is sensitive to scales of predictors.  The T  statistic is not, since it is a standardized measure.</a:t>
            </a:r>
          </a:p>
          <a:p>
            <a:pPr eaLnBrk="1" hangingPunct="1"/>
            <a:r>
              <a:rPr lang="en-US" altLang="en-US" sz="2800"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Example:  </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In wages </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regression example, </a:t>
            </a:r>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seniority is a better predictor than education because it has a larger T.</a:t>
            </a: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947618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dirty="0" smtClean="0">
                <a:solidFill>
                  <a:srgbClr val="C00000"/>
                </a:solidFill>
                <a:latin typeface="Times New Roman" pitchFamily="18" charset="0"/>
              </a:rPr>
              <a:t>Interval estimation of </a:t>
            </a:r>
            <a:r>
              <a:rPr lang="en-US" altLang="en-US" dirty="0" smtClean="0">
                <a:solidFill>
                  <a:srgbClr val="C00000"/>
                </a:solidFill>
                <a:latin typeface="Times New Roman" pitchFamily="18" charset="0"/>
                <a:sym typeface="Symbol" pitchFamily="18" charset="2"/>
              </a:rPr>
              <a:t></a:t>
            </a:r>
            <a:r>
              <a:rPr lang="en-US" altLang="en-US" baseline="-25000" dirty="0" err="1" smtClean="0">
                <a:solidFill>
                  <a:srgbClr val="C00000"/>
                </a:solidFill>
                <a:latin typeface="Times New Roman" pitchFamily="18" charset="0"/>
                <a:sym typeface="Symbol" pitchFamily="18" charset="2"/>
              </a:rPr>
              <a:t>i</a:t>
            </a:r>
            <a:endParaRPr lang="en-US" altLang="en-US" baseline="-25000" dirty="0" smtClean="0">
              <a:solidFill>
                <a:srgbClr val="C00000"/>
              </a:solidFill>
              <a:latin typeface="Times New Roman" pitchFamily="18" charset="0"/>
            </a:endParaRPr>
          </a:p>
        </p:txBody>
      </p:sp>
      <p:sp>
        <p:nvSpPr>
          <p:cNvPr id="15363" name="Rectangle 3"/>
          <p:cNvSpPr>
            <a:spLocks noGrp="1" noChangeArrowheads="1"/>
          </p:cNvSpPr>
          <p:nvPr>
            <p:ph type="body" idx="1"/>
          </p:nvPr>
        </p:nvSpPr>
        <p:spPr/>
        <p:txBody>
          <a:bodyPr/>
          <a:lstStyle/>
          <a:p>
            <a:pPr eaLnBrk="1" hangingPunct="1"/>
            <a:r>
              <a:rPr lang="en-US" altLang="en-US" smtClean="0">
                <a:latin typeface="Times New Roman" pitchFamily="18" charset="0"/>
              </a:rPr>
              <a:t>For our regression model, we have:</a:t>
            </a:r>
          </a:p>
          <a:p>
            <a:pPr eaLnBrk="1" hangingPunct="1"/>
            <a:endParaRPr lang="en-US" altLang="en-US" smtClean="0">
              <a:latin typeface="Times New Roman" pitchFamily="18" charset="0"/>
            </a:endParaRPr>
          </a:p>
          <a:p>
            <a:pPr eaLnBrk="1" hangingPunct="1"/>
            <a:endParaRPr lang="en-US" altLang="en-US" smtClean="0">
              <a:latin typeface="Times New Roman" pitchFamily="18" charset="0"/>
            </a:endParaRPr>
          </a:p>
          <a:p>
            <a:pPr eaLnBrk="1" hangingPunct="1"/>
            <a:r>
              <a:rPr lang="en-US" altLang="en-US" smtClean="0">
                <a:latin typeface="Times New Roman" pitchFamily="18" charset="0"/>
              </a:rPr>
              <a:t>Therefore, an interval estimate for </a:t>
            </a:r>
            <a:r>
              <a:rPr lang="en-US" altLang="en-US" smtClean="0">
                <a:latin typeface="Times New Roman" pitchFamily="18" charset="0"/>
                <a:sym typeface="Symbol" pitchFamily="18" charset="2"/>
              </a:rPr>
              <a:t></a:t>
            </a:r>
            <a:r>
              <a:rPr lang="en-US" altLang="en-US" baseline="-25000" smtClean="0">
                <a:latin typeface="Times New Roman" pitchFamily="18" charset="0"/>
                <a:sym typeface="Symbol" pitchFamily="18" charset="2"/>
              </a:rPr>
              <a:t>i</a:t>
            </a:r>
            <a:r>
              <a:rPr lang="en-US" altLang="en-US" smtClean="0">
                <a:latin typeface="Times New Roman" pitchFamily="18" charset="0"/>
                <a:sym typeface="Symbol" pitchFamily="18" charset="2"/>
              </a:rPr>
              <a:t> </a:t>
            </a:r>
          </a:p>
          <a:p>
            <a:pPr eaLnBrk="1" hangingPunct="1">
              <a:buFont typeface="Wingdings" pitchFamily="2" charset="2"/>
              <a:buNone/>
            </a:pPr>
            <a:r>
              <a:rPr lang="en-US" altLang="en-US" smtClean="0">
                <a:latin typeface="Times New Roman" pitchFamily="18" charset="0"/>
                <a:sym typeface="Symbol" pitchFamily="18" charset="2"/>
              </a:rPr>
              <a:t>	with 1-  confidence coefficient is:</a:t>
            </a:r>
          </a:p>
          <a:p>
            <a:pPr eaLnBrk="1" hangingPunct="1">
              <a:buFont typeface="Wingdings" pitchFamily="2" charset="2"/>
              <a:buNone/>
            </a:pPr>
            <a:r>
              <a:rPr lang="en-US" altLang="en-US" smtClean="0">
                <a:latin typeface="Times New Roman" pitchFamily="18" charset="0"/>
                <a:sym typeface="Symbol" pitchFamily="18" charset="2"/>
              </a:rPr>
              <a:t>		</a:t>
            </a:r>
            <a:endParaRPr lang="en-US" altLang="en-US" smtClean="0">
              <a:latin typeface="Times New Roman" pitchFamily="18" charset="0"/>
            </a:endParaRPr>
          </a:p>
          <a:p>
            <a:pPr eaLnBrk="1" hangingPunct="1">
              <a:buFont typeface="Wingdings" pitchFamily="2" charset="2"/>
              <a:buNone/>
            </a:pPr>
            <a:r>
              <a:rPr lang="en-US" altLang="en-US" smtClean="0">
                <a:latin typeface="Times New Roman" pitchFamily="18" charset="0"/>
              </a:rPr>
              <a:t>	Where </a:t>
            </a:r>
          </a:p>
          <a:p>
            <a:pPr eaLnBrk="1" hangingPunct="1">
              <a:buFont typeface="Wingdings" pitchFamily="2" charset="2"/>
              <a:buNone/>
            </a:pPr>
            <a:r>
              <a:rPr lang="en-US" altLang="en-US" smtClean="0">
                <a:latin typeface="Times New Roman" pitchFamily="18" charset="0"/>
              </a:rPr>
              <a:t>				</a:t>
            </a:r>
          </a:p>
        </p:txBody>
      </p:sp>
      <p:graphicFrame>
        <p:nvGraphicFramePr>
          <p:cNvPr id="15364" name="Object 4"/>
          <p:cNvGraphicFramePr>
            <a:graphicFrameLocks noChangeAspect="1"/>
          </p:cNvGraphicFramePr>
          <p:nvPr>
            <p:extLst>
              <p:ext uri="{D42A27DB-BD31-4B8C-83A1-F6EECF244321}">
                <p14:modId xmlns:p14="http://schemas.microsoft.com/office/powerpoint/2010/main" val="1845499392"/>
              </p:ext>
            </p:extLst>
          </p:nvPr>
        </p:nvGraphicFramePr>
        <p:xfrm>
          <a:off x="624254" y="2400300"/>
          <a:ext cx="7948246" cy="942975"/>
        </p:xfrm>
        <a:graphic>
          <a:graphicData uri="http://schemas.openxmlformats.org/presentationml/2006/ole">
            <mc:AlternateContent xmlns:mc="http://schemas.openxmlformats.org/markup-compatibility/2006">
              <mc:Choice xmlns:v="urn:schemas-microsoft-com:vml" Requires="v">
                <p:oleObj spid="_x0000_s25617" name="Equation" r:id="rId3" imgW="3581400" imgH="431800" progId="Equation.3">
                  <p:embed/>
                </p:oleObj>
              </mc:Choice>
              <mc:Fallback>
                <p:oleObj name="Equation" r:id="rId3" imgW="3581400" imgH="431800" progId="Equation.3">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54" y="2400300"/>
                        <a:ext cx="7948246" cy="942975"/>
                      </a:xfrm>
                      <a:prstGeom prst="rect">
                        <a:avLst/>
                      </a:prstGeom>
                      <a:noFill/>
                      <a:ln>
                        <a:noFill/>
                      </a:ln>
                      <a:extLst/>
                    </p:spPr>
                  </p:pic>
                </p:oleObj>
              </mc:Fallback>
            </mc:AlternateContent>
          </a:graphicData>
        </a:graphic>
      </p:graphicFrame>
      <p:graphicFrame>
        <p:nvGraphicFramePr>
          <p:cNvPr id="15365" name="Object 5"/>
          <p:cNvGraphicFramePr>
            <a:graphicFrameLocks noChangeAspect="1"/>
          </p:cNvGraphicFramePr>
          <p:nvPr/>
        </p:nvGraphicFramePr>
        <p:xfrm>
          <a:off x="2700338" y="4403725"/>
          <a:ext cx="3287712" cy="787400"/>
        </p:xfrm>
        <a:graphic>
          <a:graphicData uri="http://schemas.openxmlformats.org/presentationml/2006/ole">
            <mc:AlternateContent xmlns:mc="http://schemas.openxmlformats.org/markup-compatibility/2006">
              <mc:Choice xmlns:v="urn:schemas-microsoft-com:vml" Requires="v">
                <p:oleObj spid="_x0000_s25618" name="Equation" r:id="rId5" imgW="1447172" imgH="393529" progId="Equation.3">
                  <p:embed/>
                </p:oleObj>
              </mc:Choice>
              <mc:Fallback>
                <p:oleObj name="Equation" r:id="rId5" imgW="1447172" imgH="393529" progId="Equation.3">
                  <p:embed/>
                  <p:pic>
                    <p:nvPicPr>
                      <p:cNvPr id="1536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403725"/>
                        <a:ext cx="32877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nvGraphicFramePr>
        <p:xfrm>
          <a:off x="2895600" y="5480050"/>
          <a:ext cx="2057400" cy="803275"/>
        </p:xfrm>
        <a:graphic>
          <a:graphicData uri="http://schemas.openxmlformats.org/presentationml/2006/ole">
            <mc:AlternateContent xmlns:mc="http://schemas.openxmlformats.org/markup-compatibility/2006">
              <mc:Choice xmlns:v="urn:schemas-microsoft-com:vml" Requires="v">
                <p:oleObj spid="_x0000_s25619" name="Equation" r:id="rId7" imgW="1269449" imgH="495085" progId="Equation.3">
                  <p:embed/>
                </p:oleObj>
              </mc:Choice>
              <mc:Fallback>
                <p:oleObj name="Equation" r:id="rId7" imgW="1269449" imgH="495085" progId="Equation.3">
                  <p:embed/>
                  <p:pic>
                    <p:nvPicPr>
                      <p:cNvPr id="1536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5480050"/>
                        <a:ext cx="20574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4991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solidFill>
                  <a:srgbClr val="C00000"/>
                </a:solidFill>
                <a:latin typeface="Times New Roman" pitchFamily="18" charset="0"/>
              </a:rPr>
              <a:t>Significance tests for </a:t>
            </a:r>
            <a:r>
              <a:rPr lang="en-US" altLang="en-US" smtClean="0">
                <a:solidFill>
                  <a:srgbClr val="C00000"/>
                </a:solidFill>
                <a:latin typeface="Times New Roman" pitchFamily="18" charset="0"/>
                <a:sym typeface="Symbol" pitchFamily="18" charset="2"/>
              </a:rPr>
              <a:t></a:t>
            </a:r>
            <a:r>
              <a:rPr lang="en-US" altLang="en-US" baseline="-25000" smtClean="0">
                <a:solidFill>
                  <a:srgbClr val="C00000"/>
                </a:solidFill>
                <a:latin typeface="Times New Roman" pitchFamily="18" charset="0"/>
                <a:sym typeface="Symbol" pitchFamily="18" charset="2"/>
              </a:rPr>
              <a:t>i</a:t>
            </a:r>
            <a:endParaRPr lang="en-US" altLang="en-US" baseline="-25000" smtClean="0">
              <a:solidFill>
                <a:srgbClr val="C00000"/>
              </a:solidFill>
              <a:latin typeface="Times New Roman" pitchFamily="18" charset="0"/>
            </a:endParaRPr>
          </a:p>
        </p:txBody>
      </p:sp>
      <p:sp>
        <p:nvSpPr>
          <p:cNvPr id="16387" name="Rectangle 3"/>
          <p:cNvSpPr>
            <a:spLocks noGrp="1" noChangeArrowheads="1"/>
          </p:cNvSpPr>
          <p:nvPr>
            <p:ph type="body" idx="1"/>
          </p:nvPr>
        </p:nvSpPr>
        <p:spPr>
          <a:xfrm>
            <a:off x="457200" y="1614488"/>
            <a:ext cx="8229600" cy="4525962"/>
          </a:xfrm>
        </p:spPr>
        <p:txBody>
          <a:bodyPr/>
          <a:lstStyle/>
          <a:p>
            <a:pPr eaLnBrk="1" hangingPunct="1">
              <a:lnSpc>
                <a:spcPct val="90000"/>
              </a:lnSpc>
            </a:pPr>
            <a:r>
              <a:rPr lang="en-US" altLang="en-US" sz="2800" smtClean="0">
                <a:latin typeface="Times New Roman" pitchFamily="18" charset="0"/>
              </a:rPr>
              <a:t>To test:</a:t>
            </a:r>
          </a:p>
          <a:p>
            <a:pPr eaLnBrk="1" hangingPunct="1">
              <a:lnSpc>
                <a:spcPct val="90000"/>
              </a:lnSpc>
              <a:buFont typeface="Wingdings" pitchFamily="2" charset="2"/>
              <a:buNone/>
            </a:pPr>
            <a:endParaRPr lang="en-US" altLang="en-US" sz="2800" smtClean="0">
              <a:latin typeface="Times New Roman" pitchFamily="18" charset="0"/>
            </a:endParaRPr>
          </a:p>
          <a:p>
            <a:pPr eaLnBrk="1" hangingPunct="1">
              <a:lnSpc>
                <a:spcPct val="90000"/>
              </a:lnSpc>
              <a:buFont typeface="Wingdings" pitchFamily="2" charset="2"/>
              <a:buNone/>
            </a:pPr>
            <a:endParaRPr lang="en-US" altLang="en-US" sz="2800" smtClean="0">
              <a:latin typeface="Times New Roman" pitchFamily="18" charset="0"/>
            </a:endParaRPr>
          </a:p>
          <a:p>
            <a:pPr eaLnBrk="1" hangingPunct="1">
              <a:lnSpc>
                <a:spcPct val="90000"/>
              </a:lnSpc>
            </a:pPr>
            <a:r>
              <a:rPr lang="en-US" altLang="en-US" sz="2800" smtClean="0">
                <a:latin typeface="Times New Roman" pitchFamily="18" charset="0"/>
              </a:rPr>
              <a:t>We may use the test statistic:</a:t>
            </a:r>
          </a:p>
          <a:p>
            <a:pPr eaLnBrk="1" hangingPunct="1">
              <a:lnSpc>
                <a:spcPct val="90000"/>
              </a:lnSpc>
              <a:buFont typeface="Wingdings" pitchFamily="2" charset="2"/>
              <a:buNone/>
            </a:pPr>
            <a:endParaRPr lang="en-US" altLang="en-US" sz="2800" smtClean="0">
              <a:latin typeface="Times New Roman" pitchFamily="18" charset="0"/>
            </a:endParaRPr>
          </a:p>
          <a:p>
            <a:pPr eaLnBrk="1" hangingPunct="1">
              <a:lnSpc>
                <a:spcPct val="90000"/>
              </a:lnSpc>
            </a:pPr>
            <a:endParaRPr lang="en-US" altLang="en-US" sz="2800" smtClean="0">
              <a:latin typeface="Times New Roman" pitchFamily="18" charset="0"/>
            </a:endParaRPr>
          </a:p>
          <a:p>
            <a:pPr eaLnBrk="1" hangingPunct="1">
              <a:lnSpc>
                <a:spcPct val="90000"/>
              </a:lnSpc>
            </a:pPr>
            <a:r>
              <a:rPr lang="en-US" altLang="en-US" sz="2800" smtClean="0">
                <a:latin typeface="Times New Roman" pitchFamily="18" charset="0"/>
              </a:rPr>
              <a:t>Reject H</a:t>
            </a:r>
            <a:r>
              <a:rPr lang="en-US" altLang="en-US" sz="2800" baseline="-25000" smtClean="0">
                <a:latin typeface="Times New Roman" pitchFamily="18" charset="0"/>
              </a:rPr>
              <a:t>0</a:t>
            </a:r>
            <a:r>
              <a:rPr lang="en-US" altLang="en-US" sz="2800" smtClean="0">
                <a:latin typeface="Times New Roman" pitchFamily="18" charset="0"/>
              </a:rPr>
              <a:t> if </a:t>
            </a:r>
          </a:p>
          <a:p>
            <a:pPr lvl="1" eaLnBrk="1" hangingPunct="1">
              <a:lnSpc>
                <a:spcPct val="90000"/>
              </a:lnSpc>
            </a:pPr>
            <a:endParaRPr lang="en-US" altLang="en-US" sz="2400" smtClean="0">
              <a:latin typeface="Times New Roman" pitchFamily="18" charset="0"/>
            </a:endParaRPr>
          </a:p>
          <a:p>
            <a:pPr eaLnBrk="1" hangingPunct="1">
              <a:lnSpc>
                <a:spcPct val="90000"/>
              </a:lnSpc>
              <a:buFont typeface="Wingdings" pitchFamily="2" charset="2"/>
              <a:buNone/>
            </a:pPr>
            <a:r>
              <a:rPr lang="en-US" altLang="en-US" sz="2800" smtClean="0">
                <a:latin typeface="Times New Roman" pitchFamily="18" charset="0"/>
              </a:rPr>
              <a:t>			</a:t>
            </a:r>
          </a:p>
          <a:p>
            <a:pPr eaLnBrk="1" hangingPunct="1">
              <a:lnSpc>
                <a:spcPct val="90000"/>
              </a:lnSpc>
              <a:buFont typeface="Wingdings" pitchFamily="2" charset="2"/>
              <a:buNone/>
            </a:pPr>
            <a:r>
              <a:rPr lang="en-US" altLang="en-US" sz="2800" smtClean="0">
                <a:latin typeface="Times New Roman" pitchFamily="18" charset="0"/>
              </a:rPr>
              <a:t>		</a:t>
            </a:r>
          </a:p>
        </p:txBody>
      </p:sp>
      <p:graphicFrame>
        <p:nvGraphicFramePr>
          <p:cNvPr id="16388" name="Object 4"/>
          <p:cNvGraphicFramePr>
            <a:graphicFrameLocks noChangeAspect="1"/>
          </p:cNvGraphicFramePr>
          <p:nvPr/>
        </p:nvGraphicFramePr>
        <p:xfrm>
          <a:off x="3276600" y="1951038"/>
          <a:ext cx="1600200" cy="1047750"/>
        </p:xfrm>
        <a:graphic>
          <a:graphicData uri="http://schemas.openxmlformats.org/presentationml/2006/ole">
            <mc:AlternateContent xmlns:mc="http://schemas.openxmlformats.org/markup-compatibility/2006">
              <mc:Choice xmlns:v="urn:schemas-microsoft-com:vml" Requires="v">
                <p:oleObj spid="_x0000_s26641" name="Equation" r:id="rId3" imgW="698500" imgH="457200" progId="Equation.3">
                  <p:embed/>
                </p:oleObj>
              </mc:Choice>
              <mc:Fallback>
                <p:oleObj name="Equation" r:id="rId3" imgW="698500" imgH="457200" progId="Equation.3">
                  <p:embed/>
                  <p:pic>
                    <p:nvPicPr>
                      <p:cNvPr id="163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951038"/>
                        <a:ext cx="16002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3429000" y="3810000"/>
          <a:ext cx="1371600" cy="1060450"/>
        </p:xfrm>
        <a:graphic>
          <a:graphicData uri="http://schemas.openxmlformats.org/presentationml/2006/ole">
            <mc:AlternateContent xmlns:mc="http://schemas.openxmlformats.org/markup-compatibility/2006">
              <mc:Choice xmlns:v="urn:schemas-microsoft-com:vml" Requires="v">
                <p:oleObj spid="_x0000_s26642" name="Equation" r:id="rId5" imgW="558558" imgH="431613" progId="Equation.3">
                  <p:embed/>
                </p:oleObj>
              </mc:Choice>
              <mc:Fallback>
                <p:oleObj name="Equation" r:id="rId5" imgW="558558" imgH="431613" progId="Equation.3">
                  <p:embed/>
                  <p:pic>
                    <p:nvPicPr>
                      <p:cNvPr id="163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810000"/>
                        <a:ext cx="1371600"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6"/>
          <p:cNvGraphicFramePr>
            <a:graphicFrameLocks noChangeAspect="1"/>
          </p:cNvGraphicFramePr>
          <p:nvPr/>
        </p:nvGraphicFramePr>
        <p:xfrm>
          <a:off x="3027363" y="5280025"/>
          <a:ext cx="2481262" cy="1350963"/>
        </p:xfrm>
        <a:graphic>
          <a:graphicData uri="http://schemas.openxmlformats.org/presentationml/2006/ole">
            <mc:AlternateContent xmlns:mc="http://schemas.openxmlformats.org/markup-compatibility/2006">
              <mc:Choice xmlns:v="urn:schemas-microsoft-com:vml" Requires="v">
                <p:oleObj spid="_x0000_s26643" name="Equation" r:id="rId7" imgW="1435100" imgH="787400" progId="Equation.3">
                  <p:embed/>
                </p:oleObj>
              </mc:Choice>
              <mc:Fallback>
                <p:oleObj name="Equation" r:id="rId7" imgW="1435100" imgH="787400" progId="Equation.3">
                  <p:embed/>
                  <p:pic>
                    <p:nvPicPr>
                      <p:cNvPr id="1639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7363" y="5280025"/>
                        <a:ext cx="2481262"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072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normAutofit fontScale="90000"/>
          </a:bodyPr>
          <a:lstStyle/>
          <a:p>
            <a:pPr eaLnBrk="1" hangingPunct="1">
              <a:defRPr/>
            </a:pPr>
            <a:r>
              <a:rPr lang="en-US" altLang="en-US" sz="4000" dirty="0" smtClean="0">
                <a:solidFill>
                  <a:srgbClr val="C00000"/>
                </a:solidFill>
              </a:rPr>
              <a:t>Recall:  confidence intervals    </a:t>
            </a:r>
            <a:br>
              <a:rPr lang="en-US" altLang="en-US" sz="4000" dirty="0" smtClean="0">
                <a:solidFill>
                  <a:srgbClr val="C00000"/>
                </a:solidFill>
              </a:rPr>
            </a:br>
            <a:r>
              <a:rPr lang="en-US" altLang="en-US" sz="4000" dirty="0" smtClean="0">
                <a:solidFill>
                  <a:srgbClr val="C00000"/>
                </a:solidFill>
              </a:rPr>
              <a:t>    (</a:t>
            </a:r>
            <a:r>
              <a:rPr lang="en-US" altLang="en-US" sz="4000" u="sng" dirty="0" smtClean="0">
                <a:solidFill>
                  <a:srgbClr val="C00000"/>
                </a:solidFill>
              </a:rPr>
              <a:t>Simple linear regression</a:t>
            </a:r>
            <a:r>
              <a:rPr lang="en-US" altLang="en-US" sz="4000" dirty="0" smtClean="0">
                <a:solidFill>
                  <a:srgbClr val="C00000"/>
                </a:solidFill>
              </a:rPr>
              <a:t>)</a:t>
            </a:r>
          </a:p>
        </p:txBody>
      </p:sp>
      <p:grpSp>
        <p:nvGrpSpPr>
          <p:cNvPr id="17411" name="Group 10"/>
          <p:cNvGrpSpPr>
            <a:grpSpLocks/>
          </p:cNvGrpSpPr>
          <p:nvPr/>
        </p:nvGrpSpPr>
        <p:grpSpPr bwMode="auto">
          <a:xfrm>
            <a:off x="1609725" y="2055813"/>
            <a:ext cx="5397500" cy="1017587"/>
            <a:chOff x="1014" y="1295"/>
            <a:chExt cx="3400" cy="641"/>
          </a:xfrm>
        </p:grpSpPr>
        <p:graphicFrame>
          <p:nvGraphicFramePr>
            <p:cNvPr id="17415" name="Object 5"/>
            <p:cNvGraphicFramePr>
              <a:graphicFrameLocks noChangeAspect="1"/>
            </p:cNvGraphicFramePr>
            <p:nvPr/>
          </p:nvGraphicFramePr>
          <p:xfrm>
            <a:off x="2039" y="1295"/>
            <a:ext cx="2375" cy="641"/>
          </p:xfrm>
          <a:graphic>
            <a:graphicData uri="http://schemas.openxmlformats.org/presentationml/2006/ole">
              <mc:AlternateContent xmlns:mc="http://schemas.openxmlformats.org/markup-compatibility/2006">
                <mc:Choice xmlns:v="urn:schemas-microsoft-com:vml" Requires="v">
                  <p:oleObj spid="_x0000_s27660" name="Equation" r:id="rId3" imgW="1600200" imgH="431800" progId="Equation.3">
                    <p:embed/>
                  </p:oleObj>
                </mc:Choice>
                <mc:Fallback>
                  <p:oleObj name="Equation" r:id="rId3" imgW="1600200" imgH="431800" progId="Equation.3">
                    <p:embed/>
                    <p:pic>
                      <p:nvPicPr>
                        <p:cNvPr id="1741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 y="1295"/>
                          <a:ext cx="2375" cy="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Text Box 7"/>
            <p:cNvSpPr txBox="1">
              <a:spLocks noChangeArrowheads="1"/>
            </p:cNvSpPr>
            <p:nvPr/>
          </p:nvSpPr>
          <p:spPr bwMode="auto">
            <a:xfrm>
              <a:off x="1014" y="1413"/>
              <a:ext cx="7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50000"/>
                </a:spcBef>
                <a:buFontTx/>
                <a:buNone/>
              </a:pPr>
              <a:r>
                <a:rPr lang="en-US" altLang="en-US" sz="2800">
                  <a:latin typeface="Times New Roman" pitchFamily="18" charset="0"/>
                </a:rPr>
                <a:t>For </a:t>
              </a:r>
              <a:r>
                <a:rPr lang="el-GR" altLang="en-US" sz="2800">
                  <a:latin typeface="Times New Roman" pitchFamily="18" charset="0"/>
                  <a:cs typeface="Times New Roman" pitchFamily="18" charset="0"/>
                </a:rPr>
                <a:t>β</a:t>
              </a:r>
              <a:r>
                <a:rPr lang="en-US" altLang="en-US" sz="2800" baseline="-25000">
                  <a:latin typeface="Times New Roman" pitchFamily="18" charset="0"/>
                  <a:cs typeface="Times New Roman" pitchFamily="18" charset="0"/>
                </a:rPr>
                <a:t>0</a:t>
              </a:r>
              <a:r>
                <a:rPr lang="en-US" altLang="en-US" sz="2800">
                  <a:latin typeface="Times New Roman" pitchFamily="18" charset="0"/>
                  <a:cs typeface="Times New Roman" pitchFamily="18" charset="0"/>
                </a:rPr>
                <a:t>:</a:t>
              </a:r>
              <a:endParaRPr lang="el-GR" altLang="en-US" sz="2800">
                <a:latin typeface="Times New Roman" pitchFamily="18" charset="0"/>
                <a:cs typeface="Times New Roman" pitchFamily="18" charset="0"/>
              </a:endParaRPr>
            </a:p>
          </p:txBody>
        </p:sp>
      </p:grpSp>
      <p:grpSp>
        <p:nvGrpSpPr>
          <p:cNvPr id="17412" name="Group 11"/>
          <p:cNvGrpSpPr>
            <a:grpSpLocks/>
          </p:cNvGrpSpPr>
          <p:nvPr/>
        </p:nvGrpSpPr>
        <p:grpSpPr bwMode="auto">
          <a:xfrm>
            <a:off x="1609725" y="3303588"/>
            <a:ext cx="5399088" cy="1017587"/>
            <a:chOff x="1014" y="2081"/>
            <a:chExt cx="3401" cy="641"/>
          </a:xfrm>
        </p:grpSpPr>
        <p:graphicFrame>
          <p:nvGraphicFramePr>
            <p:cNvPr id="17413" name="Object 6"/>
            <p:cNvGraphicFramePr>
              <a:graphicFrameLocks noChangeAspect="1"/>
            </p:cNvGraphicFramePr>
            <p:nvPr/>
          </p:nvGraphicFramePr>
          <p:xfrm>
            <a:off x="2077" y="2081"/>
            <a:ext cx="2338" cy="641"/>
          </p:xfrm>
          <a:graphic>
            <a:graphicData uri="http://schemas.openxmlformats.org/presentationml/2006/ole">
              <mc:AlternateContent xmlns:mc="http://schemas.openxmlformats.org/markup-compatibility/2006">
                <mc:Choice xmlns:v="urn:schemas-microsoft-com:vml" Requires="v">
                  <p:oleObj spid="_x0000_s27661" name="Equation" r:id="rId5" imgW="1574800" imgH="431800" progId="Equation.3">
                    <p:embed/>
                  </p:oleObj>
                </mc:Choice>
                <mc:Fallback>
                  <p:oleObj name="Equation" r:id="rId5" imgW="1574800" imgH="431800" progId="Equation.3">
                    <p:embed/>
                    <p:pic>
                      <p:nvPicPr>
                        <p:cNvPr id="1741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7" y="2081"/>
                          <a:ext cx="2338" cy="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4" name="Text Box 8"/>
            <p:cNvSpPr txBox="1">
              <a:spLocks noChangeArrowheads="1"/>
            </p:cNvSpPr>
            <p:nvPr/>
          </p:nvSpPr>
          <p:spPr bwMode="auto">
            <a:xfrm>
              <a:off x="1014" y="2192"/>
              <a:ext cx="7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50000"/>
                </a:spcBef>
                <a:buFontTx/>
                <a:buNone/>
              </a:pPr>
              <a:r>
                <a:rPr lang="en-US" altLang="en-US" sz="2800">
                  <a:latin typeface="Times New Roman" pitchFamily="18" charset="0"/>
                </a:rPr>
                <a:t>For </a:t>
              </a:r>
              <a:r>
                <a:rPr lang="el-GR" altLang="en-US" sz="2800">
                  <a:latin typeface="Times New Roman" pitchFamily="18" charset="0"/>
                  <a:cs typeface="Times New Roman" pitchFamily="18" charset="0"/>
                </a:rPr>
                <a:t>β</a:t>
              </a:r>
              <a:r>
                <a:rPr lang="en-US" altLang="en-US" sz="2800" baseline="-25000">
                  <a:latin typeface="Times New Roman" pitchFamily="18" charset="0"/>
                  <a:cs typeface="Times New Roman" pitchFamily="18" charset="0"/>
                </a:rPr>
                <a:t>1</a:t>
              </a:r>
              <a:r>
                <a:rPr lang="en-US" altLang="en-US" sz="2800">
                  <a:latin typeface="Times New Roman" pitchFamily="18" charset="0"/>
                  <a:cs typeface="Times New Roman" pitchFamily="18" charset="0"/>
                </a:rPr>
                <a:t>:</a:t>
              </a:r>
              <a:endParaRPr lang="el-GR" altLang="en-US" sz="2800">
                <a:latin typeface="Times New Roman" pitchFamily="18" charset="0"/>
                <a:cs typeface="Times New Roman" pitchFamily="18" charset="0"/>
              </a:endParaRPr>
            </a:p>
          </p:txBody>
        </p:sp>
      </p:grpSp>
    </p:spTree>
    <p:extLst>
      <p:ext uri="{BB962C8B-B14F-4D97-AF65-F5344CB8AC3E}">
        <p14:creationId xmlns:p14="http://schemas.microsoft.com/office/powerpoint/2010/main" val="4252431495"/>
      </p:ext>
    </p:extLst>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50888" y="152400"/>
            <a:ext cx="7821612" cy="1404938"/>
          </a:xfrm>
        </p:spPr>
        <p:txBody>
          <a:bodyPr/>
          <a:lstStyle/>
          <a:p>
            <a:pPr eaLnBrk="1" hangingPunct="1"/>
            <a:r>
              <a:rPr lang="en-US" altLang="en-US" smtClean="0">
                <a:solidFill>
                  <a:srgbClr val="C00000"/>
                </a:solidFill>
              </a:rPr>
              <a:t>Confidence intervals for </a:t>
            </a:r>
            <a:r>
              <a:rPr lang="el-GR" altLang="en-US" smtClean="0">
                <a:solidFill>
                  <a:srgbClr val="C00000"/>
                </a:solidFill>
                <a:cs typeface="Times New Roman" pitchFamily="18" charset="0"/>
              </a:rPr>
              <a:t>β</a:t>
            </a:r>
            <a:r>
              <a:rPr lang="en-US" altLang="en-US" baseline="-25000" smtClean="0">
                <a:solidFill>
                  <a:srgbClr val="C00000"/>
                </a:solidFill>
                <a:cs typeface="Times New Roman" pitchFamily="18" charset="0"/>
              </a:rPr>
              <a:t>k</a:t>
            </a:r>
            <a:br>
              <a:rPr lang="en-US" altLang="en-US" baseline="-25000" smtClean="0">
                <a:solidFill>
                  <a:srgbClr val="C00000"/>
                </a:solidFill>
                <a:cs typeface="Times New Roman" pitchFamily="18" charset="0"/>
              </a:rPr>
            </a:br>
            <a:r>
              <a:rPr lang="en-US" altLang="en-US" baseline="-25000" smtClean="0">
                <a:solidFill>
                  <a:srgbClr val="C00000"/>
                </a:solidFill>
                <a:cs typeface="Times New Roman" pitchFamily="18" charset="0"/>
              </a:rPr>
              <a:t>(Multiple linear regression)</a:t>
            </a:r>
            <a:endParaRPr lang="el-GR" altLang="en-US" baseline="-25000" smtClean="0">
              <a:solidFill>
                <a:srgbClr val="C00000"/>
              </a:solidFill>
              <a:cs typeface="Times New Roman" pitchFamily="18" charset="0"/>
            </a:endParaRPr>
          </a:p>
        </p:txBody>
      </p:sp>
      <p:sp>
        <p:nvSpPr>
          <p:cNvPr id="18435" name="Text Box 6"/>
          <p:cNvSpPr txBox="1">
            <a:spLocks noChangeArrowheads="1"/>
          </p:cNvSpPr>
          <p:nvPr/>
        </p:nvSpPr>
        <p:spPr bwMode="auto">
          <a:xfrm>
            <a:off x="719138" y="4011613"/>
            <a:ext cx="814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50000"/>
              </a:spcBef>
              <a:buFontTx/>
              <a:buNone/>
            </a:pPr>
            <a:endParaRPr lang="en-US" altLang="en-US" sz="2400">
              <a:latin typeface="Times New Roman" pitchFamily="18" charset="0"/>
            </a:endParaRPr>
          </a:p>
        </p:txBody>
      </p:sp>
      <p:grpSp>
        <p:nvGrpSpPr>
          <p:cNvPr id="18436" name="Group 13"/>
          <p:cNvGrpSpPr>
            <a:grpSpLocks/>
          </p:cNvGrpSpPr>
          <p:nvPr/>
        </p:nvGrpSpPr>
        <p:grpSpPr bwMode="auto">
          <a:xfrm>
            <a:off x="2366963" y="1806575"/>
            <a:ext cx="4524375" cy="549275"/>
            <a:chOff x="1491" y="1138"/>
            <a:chExt cx="2850" cy="346"/>
          </a:xfrm>
        </p:grpSpPr>
        <p:sp>
          <p:nvSpPr>
            <p:cNvPr id="18441" name="Text Box 4"/>
            <p:cNvSpPr txBox="1">
              <a:spLocks noChangeArrowheads="1"/>
            </p:cNvSpPr>
            <p:nvPr/>
          </p:nvSpPr>
          <p:spPr bwMode="auto">
            <a:xfrm>
              <a:off x="1506" y="1176"/>
              <a:ext cx="27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50000"/>
                </a:spcBef>
                <a:buFontTx/>
                <a:buNone/>
              </a:pPr>
              <a:r>
                <a:rPr lang="en-US" altLang="en-US" sz="2400">
                  <a:latin typeface="Times New Roman" pitchFamily="18" charset="0"/>
                </a:rPr>
                <a:t>Sample estimate </a:t>
              </a:r>
              <a:r>
                <a:rPr lang="en-US" altLang="en-US" sz="2400">
                  <a:latin typeface="Times New Roman" pitchFamily="18" charset="0"/>
                  <a:cs typeface="Times New Roman" pitchFamily="18" charset="0"/>
                </a:rPr>
                <a:t>± margin of error</a:t>
              </a:r>
            </a:p>
          </p:txBody>
        </p:sp>
        <p:sp>
          <p:nvSpPr>
            <p:cNvPr id="18442" name="Rectangle 9"/>
            <p:cNvSpPr>
              <a:spLocks noChangeArrowheads="1"/>
            </p:cNvSpPr>
            <p:nvPr/>
          </p:nvSpPr>
          <p:spPr bwMode="auto">
            <a:xfrm>
              <a:off x="1491" y="1138"/>
              <a:ext cx="2850" cy="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en-US" altLang="en-US" sz="2400">
                <a:latin typeface="Times New Roman" pitchFamily="18" charset="0"/>
              </a:endParaRPr>
            </a:p>
          </p:txBody>
        </p:sp>
      </p:grpSp>
      <p:grpSp>
        <p:nvGrpSpPr>
          <p:cNvPr id="3" name="Group 14"/>
          <p:cNvGrpSpPr>
            <a:grpSpLocks/>
          </p:cNvGrpSpPr>
          <p:nvPr/>
        </p:nvGrpSpPr>
        <p:grpSpPr bwMode="auto">
          <a:xfrm>
            <a:off x="2354263" y="2987675"/>
            <a:ext cx="4425950" cy="1279525"/>
            <a:chOff x="1505" y="1567"/>
            <a:chExt cx="2788" cy="806"/>
          </a:xfrm>
        </p:grpSpPr>
        <p:graphicFrame>
          <p:nvGraphicFramePr>
            <p:cNvPr id="18439" name="Object 3"/>
            <p:cNvGraphicFramePr>
              <a:graphicFrameLocks noChangeAspect="1"/>
            </p:cNvGraphicFramePr>
            <p:nvPr/>
          </p:nvGraphicFramePr>
          <p:xfrm>
            <a:off x="1528" y="1602"/>
            <a:ext cx="2622" cy="702"/>
          </p:xfrm>
          <a:graphic>
            <a:graphicData uri="http://schemas.openxmlformats.org/presentationml/2006/ole">
              <mc:AlternateContent xmlns:mc="http://schemas.openxmlformats.org/markup-compatibility/2006">
                <mc:Choice xmlns:v="urn:schemas-microsoft-com:vml" Requires="v">
                  <p:oleObj spid="_x0000_s28679" name="Equation" r:id="rId3" imgW="1612900" imgH="431800" progId="Equation.3">
                    <p:embed/>
                  </p:oleObj>
                </mc:Choice>
                <mc:Fallback>
                  <p:oleObj name="Equation" r:id="rId3" imgW="1612900" imgH="431800" progId="Equation.3">
                    <p:embed/>
                    <p:pic>
                      <p:nvPicPr>
                        <p:cNvPr id="184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 y="1602"/>
                          <a:ext cx="2622" cy="7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0" name="Rectangle 10"/>
            <p:cNvSpPr>
              <a:spLocks noChangeArrowheads="1"/>
            </p:cNvSpPr>
            <p:nvPr/>
          </p:nvSpPr>
          <p:spPr bwMode="auto">
            <a:xfrm>
              <a:off x="1505" y="1567"/>
              <a:ext cx="2788" cy="8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en-US" altLang="en-US" sz="2400">
                <a:latin typeface="Times New Roman" pitchFamily="18" charset="0"/>
              </a:endParaRPr>
            </a:p>
          </p:txBody>
        </p:sp>
      </p:grpSp>
      <p:sp>
        <p:nvSpPr>
          <p:cNvPr id="18438" name="TextBox 1"/>
          <p:cNvSpPr txBox="1">
            <a:spLocks noChangeArrowheads="1"/>
          </p:cNvSpPr>
          <p:nvPr/>
        </p:nvSpPr>
        <p:spPr bwMode="auto">
          <a:xfrm>
            <a:off x="1670050" y="4914900"/>
            <a:ext cx="55657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2800">
                <a:latin typeface="Times New Roman" pitchFamily="18" charset="0"/>
              </a:rPr>
              <a:t>(P-1) predictor variables.</a:t>
            </a:r>
          </a:p>
          <a:p>
            <a:pPr>
              <a:spcBef>
                <a:spcPct val="0"/>
              </a:spcBef>
              <a:buFontTx/>
              <a:buNone/>
            </a:pPr>
            <a:r>
              <a:rPr lang="en-US" altLang="en-US" sz="2800">
                <a:latin typeface="Times New Roman" pitchFamily="18" charset="0"/>
              </a:rPr>
              <a:t>d.F = n - (p-1) -1)=n-p</a:t>
            </a:r>
          </a:p>
        </p:txBody>
      </p:sp>
    </p:spTree>
    <p:extLst>
      <p:ext uri="{BB962C8B-B14F-4D97-AF65-F5344CB8AC3E}">
        <p14:creationId xmlns:p14="http://schemas.microsoft.com/office/powerpoint/2010/main" val="3385973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p:cNvSpPr>
            <a:spLocks noGrp="1" noChangeArrowheads="1"/>
          </p:cNvSpPr>
          <p:nvPr>
            <p:ph type="title"/>
          </p:nvPr>
        </p:nvSpPr>
        <p:spPr>
          <a:xfrm>
            <a:off x="414338" y="604838"/>
            <a:ext cx="8229600" cy="1143000"/>
          </a:xfrm>
        </p:spPr>
        <p:txBody>
          <a:bodyPr rtlCol="0">
            <a:normAutofit fontScale="90000"/>
          </a:bodyPr>
          <a:lstStyle/>
          <a:p>
            <a:pPr eaLnBrk="1" fontAlgn="auto" hangingPunct="1">
              <a:spcAft>
                <a:spcPts val="0"/>
              </a:spcAft>
              <a:defRPr/>
            </a:pPr>
            <a:r>
              <a:rPr lang="en-US" sz="4000" dirty="0" smtClean="0">
                <a:solidFill>
                  <a:srgbClr val="C00000"/>
                </a:solidFill>
                <a:latin typeface="Times New Roman" panose="02020603050405020304" pitchFamily="18" charset="0"/>
                <a:cs typeface="Times New Roman" panose="02020603050405020304" pitchFamily="18" charset="0"/>
              </a:rPr>
              <a:t>Linear regression model with 3 predictors</a:t>
            </a:r>
          </a:p>
        </p:txBody>
      </p:sp>
      <p:graphicFrame>
        <p:nvGraphicFramePr>
          <p:cNvPr id="3075" name="Object 2"/>
          <p:cNvGraphicFramePr>
            <a:graphicFrameLocks noChangeAspect="1"/>
          </p:cNvGraphicFramePr>
          <p:nvPr/>
        </p:nvGraphicFramePr>
        <p:xfrm>
          <a:off x="463550" y="2230438"/>
          <a:ext cx="8026400" cy="825500"/>
        </p:xfrm>
        <a:graphic>
          <a:graphicData uri="http://schemas.openxmlformats.org/presentationml/2006/ole">
            <mc:AlternateContent xmlns:mc="http://schemas.openxmlformats.org/markup-compatibility/2006">
              <mc:Choice xmlns:v="urn:schemas-microsoft-com:vml" Requires="v">
                <p:oleObj spid="_x0000_s3086" name="Equation" r:id="rId3" imgW="2222500" imgH="228600" progId="Equation.3">
                  <p:embed/>
                </p:oleObj>
              </mc:Choice>
              <mc:Fallback>
                <p:oleObj name="Equation" r:id="rId3" imgW="22225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 y="2230438"/>
                        <a:ext cx="8026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6" name="Text Box 6"/>
          <p:cNvSpPr txBox="1">
            <a:spLocks noChangeArrowheads="1"/>
          </p:cNvSpPr>
          <p:nvPr/>
        </p:nvSpPr>
        <p:spPr bwMode="auto">
          <a:xfrm>
            <a:off x="633413" y="3303588"/>
            <a:ext cx="77914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50000"/>
              </a:spcBef>
              <a:buFontTx/>
              <a:buNone/>
            </a:pPr>
            <a:r>
              <a:rPr lang="en-US" altLang="en-US" sz="2400" dirty="0">
                <a:latin typeface="Times New Roman" pitchFamily="18" charset="0"/>
              </a:rPr>
              <a:t>where:</a:t>
            </a:r>
          </a:p>
          <a:p>
            <a:pPr>
              <a:spcBef>
                <a:spcPct val="50000"/>
              </a:spcBef>
              <a:buFontTx/>
              <a:buChar char="•"/>
            </a:pPr>
            <a:r>
              <a:rPr lang="en-US" altLang="en-US" sz="2400" dirty="0">
                <a:solidFill>
                  <a:srgbClr val="0033CC"/>
                </a:solidFill>
                <a:latin typeface="Times New Roman" pitchFamily="18" charset="0"/>
              </a:rPr>
              <a:t> Y</a:t>
            </a:r>
            <a:r>
              <a:rPr lang="en-US" altLang="en-US" sz="2400" baseline="-25000" dirty="0">
                <a:solidFill>
                  <a:srgbClr val="0033CC"/>
                </a:solidFill>
                <a:latin typeface="Times New Roman" pitchFamily="18" charset="0"/>
              </a:rPr>
              <a:t>i</a:t>
            </a:r>
            <a:r>
              <a:rPr lang="en-US" altLang="en-US" sz="2400" dirty="0">
                <a:solidFill>
                  <a:srgbClr val="0033CC"/>
                </a:solidFill>
                <a:latin typeface="Times New Roman" pitchFamily="18" charset="0"/>
              </a:rPr>
              <a:t> = Response Variable</a:t>
            </a:r>
          </a:p>
          <a:p>
            <a:pPr>
              <a:spcBef>
                <a:spcPct val="50000"/>
              </a:spcBef>
              <a:buFontTx/>
              <a:buChar char="•"/>
            </a:pPr>
            <a:r>
              <a:rPr lang="en-US" altLang="en-US" sz="2400" dirty="0">
                <a:solidFill>
                  <a:srgbClr val="0033CC"/>
                </a:solidFill>
                <a:latin typeface="Times New Roman" pitchFamily="18" charset="0"/>
              </a:rPr>
              <a:t> X</a:t>
            </a:r>
            <a:r>
              <a:rPr lang="en-US" altLang="en-US" sz="2400" baseline="-25000" dirty="0">
                <a:solidFill>
                  <a:srgbClr val="0033CC"/>
                </a:solidFill>
                <a:latin typeface="Times New Roman" pitchFamily="18" charset="0"/>
              </a:rPr>
              <a:t>i1</a:t>
            </a:r>
            <a:r>
              <a:rPr lang="en-US" altLang="en-US" sz="2400" dirty="0">
                <a:solidFill>
                  <a:srgbClr val="0033CC"/>
                </a:solidFill>
                <a:latin typeface="Times New Roman" pitchFamily="18" charset="0"/>
              </a:rPr>
              <a:t> = Explanatory Variable 1</a:t>
            </a:r>
          </a:p>
          <a:p>
            <a:pPr>
              <a:spcBef>
                <a:spcPct val="50000"/>
              </a:spcBef>
              <a:buFontTx/>
              <a:buChar char="•"/>
            </a:pPr>
            <a:r>
              <a:rPr lang="en-US" altLang="en-US" sz="2400" dirty="0">
                <a:solidFill>
                  <a:srgbClr val="0033CC"/>
                </a:solidFill>
                <a:latin typeface="Times New Roman" pitchFamily="18" charset="0"/>
              </a:rPr>
              <a:t> X</a:t>
            </a:r>
            <a:r>
              <a:rPr lang="en-US" altLang="en-US" sz="2400" baseline="-25000" dirty="0">
                <a:solidFill>
                  <a:srgbClr val="0033CC"/>
                </a:solidFill>
                <a:latin typeface="Times New Roman" pitchFamily="18" charset="0"/>
              </a:rPr>
              <a:t>i2</a:t>
            </a:r>
            <a:r>
              <a:rPr lang="en-US" altLang="en-US" sz="2400" dirty="0">
                <a:solidFill>
                  <a:srgbClr val="0033CC"/>
                </a:solidFill>
                <a:latin typeface="Times New Roman" pitchFamily="18" charset="0"/>
              </a:rPr>
              <a:t> = Explanatory Variable 2</a:t>
            </a:r>
          </a:p>
          <a:p>
            <a:pPr>
              <a:spcBef>
                <a:spcPct val="50000"/>
              </a:spcBef>
              <a:buFontTx/>
              <a:buChar char="•"/>
            </a:pPr>
            <a:r>
              <a:rPr lang="en-US" altLang="en-US" sz="2400" dirty="0">
                <a:solidFill>
                  <a:srgbClr val="0033CC"/>
                </a:solidFill>
                <a:latin typeface="Times New Roman" pitchFamily="18" charset="0"/>
              </a:rPr>
              <a:t> X</a:t>
            </a:r>
            <a:r>
              <a:rPr lang="en-US" altLang="en-US" sz="2400" baseline="-25000" dirty="0">
                <a:solidFill>
                  <a:srgbClr val="0033CC"/>
                </a:solidFill>
                <a:latin typeface="Times New Roman" pitchFamily="18" charset="0"/>
              </a:rPr>
              <a:t>i3</a:t>
            </a:r>
            <a:r>
              <a:rPr lang="en-US" altLang="en-US" sz="2400" dirty="0">
                <a:solidFill>
                  <a:srgbClr val="0033CC"/>
                </a:solidFill>
                <a:latin typeface="Times New Roman" pitchFamily="18" charset="0"/>
              </a:rPr>
              <a:t> = Explanatory Variable 3</a:t>
            </a:r>
          </a:p>
        </p:txBody>
      </p:sp>
    </p:spTree>
  </p:cSld>
  <p:clrMapOvr>
    <a:masterClrMapping/>
  </p:clrMapOvr>
  <p:transition>
    <p:check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Hypothesis tests for coefficients</a:t>
            </a:r>
          </a:p>
        </p:txBody>
      </p:sp>
      <p:sp>
        <p:nvSpPr>
          <p:cNvPr id="24579" name="Content Placeholder 2"/>
          <p:cNvSpPr>
            <a:spLocks noGrp="1"/>
          </p:cNvSpPr>
          <p:nvPr>
            <p:ph sz="quarter" idx="1"/>
          </p:nvPr>
        </p:nvSpPr>
        <p:spPr>
          <a:xfrm>
            <a:off x="342900" y="1600200"/>
            <a:ext cx="8343900" cy="4525963"/>
          </a:xfrm>
        </p:spPr>
        <p:txBody>
          <a:bodyPr/>
          <a:lstStyle/>
          <a:p>
            <a:pPr eaLnBrk="1" hangingPunct="1">
              <a:lnSpc>
                <a:spcPct val="8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The reported t-stats (</a:t>
            </a:r>
            <a:r>
              <a:rPr lang="en-US" altLang="en-US" sz="2400" dirty="0" err="1" smtClean="0">
                <a:latin typeface="Times New Roman" panose="02020603050405020304" pitchFamily="18" charset="0"/>
                <a:ea typeface="ＭＳ Ｐゴシック" panose="020B0600070205080204" pitchFamily="34" charset="-128"/>
                <a:cs typeface="Times New Roman" panose="02020603050405020304" pitchFamily="18" charset="0"/>
              </a:rPr>
              <a:t>coef</a:t>
            </a: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 SE) and p-values are used to test whether a particular coefficient equals 0, given that all other coefficients are in the model.</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lnSpc>
                <a:spcPct val="80000"/>
              </a:lnSpc>
            </a:pPr>
            <a:r>
              <a:rPr lang="en-US" altLang="en-US" sz="2400" dirty="0" smtClean="0">
                <a:solidFill>
                  <a:srgbClr val="0033CC"/>
                </a:solidFill>
                <a:latin typeface="Times New Roman" panose="02020603050405020304" pitchFamily="18" charset="0"/>
                <a:ea typeface="ＭＳ Ｐゴシック" panose="020B0600070205080204" pitchFamily="34" charset="-128"/>
                <a:cs typeface="Times New Roman" panose="02020603050405020304" pitchFamily="18" charset="0"/>
              </a:rPr>
              <a:t>Examples: </a:t>
            </a: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1) Test whether coefficient of education equals zero has           p-value = 0.0004.  Hence, reject the null hypothesis; it appears that education is a useful predictor of </a:t>
            </a:r>
            <a:r>
              <a:rPr lang="en-US" altLang="en-US" sz="2400"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when all the other predictors are in the model.</a:t>
            </a:r>
          </a:p>
          <a:p>
            <a:pPr eaLnBrk="1" hangingPunct="1">
              <a:lnSpc>
                <a:spcPct val="80000"/>
              </a:lnSpc>
            </a:pPr>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lnSpc>
                <a:spcPct val="8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2) Test whether coefficient of experience equals zero has          p-value = 0.6364.  Hence, we cannot reject the null hypothesis; it appears that experience is not a particularly useful predictor of </a:t>
            </a:r>
            <a:r>
              <a:rPr lang="en-US" altLang="en-US" sz="2400"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when all other predictors are in the model.</a:t>
            </a:r>
          </a:p>
          <a:p>
            <a:pPr eaLnBrk="1" hangingPunct="1">
              <a:lnSpc>
                <a:spcPct val="80000"/>
              </a:lnSpc>
            </a:pPr>
            <a:endParaRPr lang="en-US" altLang="en-US" sz="2200" dirty="0" smtClean="0">
              <a:ea typeface="ＭＳ Ｐゴシック" panose="020B0600070205080204" pitchFamily="34" charset="-128"/>
            </a:endParaRPr>
          </a:p>
        </p:txBody>
      </p:sp>
    </p:spTree>
    <p:extLst>
      <p:ext uri="{BB962C8B-B14F-4D97-AF65-F5344CB8AC3E}">
        <p14:creationId xmlns:p14="http://schemas.microsoft.com/office/powerpoint/2010/main" val="1481718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Hypothesis tests for coefficients</a:t>
            </a:r>
          </a:p>
        </p:txBody>
      </p:sp>
      <p:sp>
        <p:nvSpPr>
          <p:cNvPr id="25603"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The test statistics have the usual form </a:t>
            </a:r>
          </a:p>
          <a:p>
            <a:pPr lvl="1"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(observed – expected)/SE.</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For p-value, use area under a t-curve with </a:t>
            </a:r>
            <a:b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(n-k) degrees of freedom, where k is the number of terms in the model.</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In this problem, the degrees of freedom equal (93-6=87).</a:t>
            </a:r>
          </a:p>
        </p:txBody>
      </p:sp>
    </p:spTree>
    <p:extLst>
      <p:ext uri="{BB962C8B-B14F-4D97-AF65-F5344CB8AC3E}">
        <p14:creationId xmlns:p14="http://schemas.microsoft.com/office/powerpoint/2010/main" val="3434524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CIs for regression coefficients</a:t>
            </a:r>
          </a:p>
        </p:txBody>
      </p:sp>
      <p:sp>
        <p:nvSpPr>
          <p:cNvPr id="26627" name="Content Placeholder 2"/>
          <p:cNvSpPr>
            <a:spLocks noGrp="1"/>
          </p:cNvSpPr>
          <p:nvPr>
            <p:ph sz="quarter" idx="1"/>
          </p:nvPr>
        </p:nvSpPr>
        <p:spPr/>
        <p:txBody>
          <a:bodyPr/>
          <a:lstStyle/>
          <a:p>
            <a:pPr eaLnBrk="1" hangingPunct="1">
              <a:lnSpc>
                <a:spcPct val="8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A 95% CI for the coefficients is obtained in the usual way:</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Point </a:t>
            </a:r>
            <a:r>
              <a:rPr lang="en-US" altLang="en-US" sz="2400" dirty="0" err="1" smtClean="0">
                <a:latin typeface="Times New Roman" panose="02020603050405020304" pitchFamily="18" charset="0"/>
                <a:ea typeface="ＭＳ Ｐゴシック" panose="020B0600070205080204" pitchFamily="34" charset="-128"/>
                <a:cs typeface="Times New Roman" panose="02020603050405020304" pitchFamily="18" charset="0"/>
              </a:rPr>
              <a:t>estimter</a:t>
            </a: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 (multiplier) SE</a:t>
            </a:r>
          </a:p>
          <a:p>
            <a:pPr eaLnBrk="1" hangingPunct="1">
              <a:lnSpc>
                <a:spcPct val="80000"/>
              </a:lnSpc>
            </a:pPr>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lnSpc>
                <a:spcPct val="8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The multiplier is obtained from the t-curve with (n-k) degrees of freedom. (If degrees of freedom is greater than 30 use normal table)</a:t>
            </a:r>
          </a:p>
          <a:p>
            <a:pPr eaLnBrk="1" hangingPunct="1">
              <a:lnSpc>
                <a:spcPct val="8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Example: A 95% CI for the population regression coefficient of age equals:</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
            </a:r>
            <a:b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(0.63 – 1.96*0.72, 0.63 + 1.96*0.72)</a:t>
            </a: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3790443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Warning about tests and CIs</a:t>
            </a:r>
          </a:p>
        </p:txBody>
      </p:sp>
      <p:sp>
        <p:nvSpPr>
          <p:cNvPr id="27651" name="Content Placeholder 2"/>
          <p:cNvSpPr>
            <a:spLocks noGrp="1"/>
          </p:cNvSpPr>
          <p:nvPr>
            <p:ph sz="quarter" idx="1"/>
          </p:nvPr>
        </p:nvSpPr>
        <p:spPr/>
        <p:txBody>
          <a:bodyPr/>
          <a:lstStyle/>
          <a:p>
            <a:pPr eaLnBrk="1" hangingPunct="1"/>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Hypothesis tests and CIs are meaningful only when the data fits the model well.</a:t>
            </a:r>
          </a:p>
          <a:p>
            <a:pPr eaLnBrk="1" hangingPunct="1"/>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Remember, when the sample size is large enough, you will probably reject any null hypothesis of β=0.  </a:t>
            </a:r>
          </a:p>
          <a:p>
            <a:pPr eaLnBrk="1" hangingPunct="1"/>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When the sample size is small, you may not have enough evidence to reject a null hypothesis of β=0.  </a:t>
            </a:r>
          </a:p>
          <a:p>
            <a:pPr eaLnBrk="1" hangingPunct="1"/>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When you fail to reject a null hypothesis, don’t be too hasty to say that a predictor has no linear association with the outcome.  It is likely that there is some association, it just isn’t a very strong one.</a:t>
            </a:r>
          </a:p>
        </p:txBody>
      </p:sp>
    </p:spTree>
    <p:extLst>
      <p:ext uri="{BB962C8B-B14F-4D97-AF65-F5344CB8AC3E}">
        <p14:creationId xmlns:p14="http://schemas.microsoft.com/office/powerpoint/2010/main" val="2282359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z="4000" dirty="0" smtClean="0">
                <a:solidFill>
                  <a:srgbClr val="C00000"/>
                </a:solidFill>
                <a:latin typeface="Times New Roman" panose="02020603050405020304" pitchFamily="18" charset="0"/>
                <a:cs typeface="Times New Roman" panose="02020603050405020304" pitchFamily="18" charset="0"/>
              </a:rPr>
              <a:t>Coefficient of (multiple) determination</a:t>
            </a:r>
          </a:p>
        </p:txBody>
      </p:sp>
      <p:sp>
        <p:nvSpPr>
          <p:cNvPr id="135171" name="Rectangle 3"/>
          <p:cNvSpPr>
            <a:spLocks noGrp="1" noChangeArrowheads="1"/>
          </p:cNvSpPr>
          <p:nvPr>
            <p:ph idx="1"/>
          </p:nvPr>
        </p:nvSpPr>
        <p:spPr/>
        <p:txBody>
          <a:bodyPr/>
          <a:lstStyle/>
          <a:p>
            <a:pPr eaLnBrk="1" hangingPunct="1"/>
            <a:r>
              <a:rPr lang="en-US" altLang="en-US" dirty="0" smtClean="0">
                <a:latin typeface="Times New Roman" panose="02020603050405020304" pitchFamily="18" charset="0"/>
                <a:cs typeface="Times New Roman" panose="02020603050405020304" pitchFamily="18" charset="0"/>
              </a:rPr>
              <a:t>R</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 SSR/SSTO = proportionate reduction in total variation in Y associated with using set of X</a:t>
            </a:r>
            <a:r>
              <a:rPr lang="en-US" altLang="en-US" baseline="-25000" dirty="0" smtClean="0">
                <a:latin typeface="Times New Roman" panose="02020603050405020304" pitchFamily="18" charset="0"/>
                <a:cs typeface="Times New Roman" panose="02020603050405020304" pitchFamily="18" charset="0"/>
              </a:rPr>
              <a:t>1</a:t>
            </a:r>
            <a:r>
              <a:rPr lang="en-US" altLang="en-US" dirty="0" smtClean="0">
                <a:latin typeface="Times New Roman" panose="02020603050405020304" pitchFamily="18" charset="0"/>
                <a:cs typeface="Times New Roman" panose="02020603050405020304" pitchFamily="18" charset="0"/>
              </a:rPr>
              <a:t>, …, X</a:t>
            </a:r>
            <a:r>
              <a:rPr lang="en-US" altLang="en-US" baseline="-25000" dirty="0" smtClean="0">
                <a:latin typeface="Times New Roman" panose="02020603050405020304" pitchFamily="18" charset="0"/>
                <a:cs typeface="Times New Roman" panose="02020603050405020304" pitchFamily="18" charset="0"/>
              </a:rPr>
              <a:t>p-1</a:t>
            </a:r>
            <a:r>
              <a:rPr lang="en-US" altLang="en-US" dirty="0" smtClean="0">
                <a:latin typeface="Times New Roman" panose="02020603050405020304" pitchFamily="18" charset="0"/>
                <a:cs typeface="Times New Roman" panose="02020603050405020304" pitchFamily="18" charset="0"/>
              </a:rPr>
              <a:t> variables.</a:t>
            </a:r>
          </a:p>
          <a:p>
            <a:pPr eaLnBrk="1" hangingPunct="1"/>
            <a:r>
              <a:rPr lang="en-US" altLang="en-US" dirty="0" smtClean="0">
                <a:latin typeface="Times New Roman" panose="02020603050405020304" pitchFamily="18" charset="0"/>
                <a:cs typeface="Times New Roman" panose="02020603050405020304" pitchFamily="18" charset="0"/>
              </a:rPr>
              <a:t>Again, a large R</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value does not necessarily imply that the fitted model is a useful one.</a:t>
            </a:r>
          </a:p>
        </p:txBody>
      </p:sp>
    </p:spTree>
    <p:extLst>
      <p:ext uri="{BB962C8B-B14F-4D97-AF65-F5344CB8AC3E}">
        <p14:creationId xmlns:p14="http://schemas.microsoft.com/office/powerpoint/2010/main" val="1558892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Effect transition="in" filter="checkerboard(across)">
                                      <p:cBhvr>
                                        <p:cTn id="7" dur="500"/>
                                        <p:tgtEl>
                                          <p:spTgt spid="135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5171">
                                            <p:txEl>
                                              <p:pRg st="1" end="1"/>
                                            </p:txEl>
                                          </p:spTgt>
                                        </p:tgtEl>
                                        <p:attrNameLst>
                                          <p:attrName>style.visibility</p:attrName>
                                        </p:attrNameLst>
                                      </p:cBhvr>
                                      <p:to>
                                        <p:strVal val="visible"/>
                                      </p:to>
                                    </p:set>
                                    <p:animEffect transition="in" filter="checkerboard(across)">
                                      <p:cBhvr>
                                        <p:cTn id="12" dur="500"/>
                                        <p:tgtEl>
                                          <p:spTgt spid="135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b="1" dirty="0" smtClean="0">
                <a:solidFill>
                  <a:srgbClr val="C00000"/>
                </a:solidFill>
                <a:latin typeface="Times New Roman" panose="02020603050405020304" pitchFamily="18" charset="0"/>
                <a:cs typeface="Times New Roman" panose="02020603050405020304" pitchFamily="18" charset="0"/>
              </a:rPr>
              <a:t>Adjusted coefficient of multiple determination</a:t>
            </a:r>
          </a:p>
        </p:txBody>
      </p:sp>
      <p:sp>
        <p:nvSpPr>
          <p:cNvPr id="136197" name="Rectangle 5"/>
          <p:cNvSpPr>
            <a:spLocks noGrp="1" noChangeArrowheads="1"/>
          </p:cNvSpPr>
          <p:nvPr>
            <p:ph idx="1"/>
          </p:nvPr>
        </p:nvSpPr>
        <p:spPr>
          <a:xfrm>
            <a:off x="685800" y="1981200"/>
            <a:ext cx="7967663" cy="4114800"/>
          </a:xfrm>
        </p:spPr>
        <p:txBody>
          <a:bodyPr/>
          <a:lstStyle/>
          <a:p>
            <a:pPr eaLnBrk="1" hangingPunct="1">
              <a:lnSpc>
                <a:spcPct val="90000"/>
              </a:lnSpc>
            </a:pPr>
            <a:r>
              <a:rPr lang="en-US" altLang="en-US" dirty="0" smtClean="0">
                <a:solidFill>
                  <a:srgbClr val="0033CC"/>
                </a:solidFill>
                <a:latin typeface="Times New Roman" panose="02020603050405020304" pitchFamily="18" charset="0"/>
                <a:cs typeface="Times New Roman" panose="02020603050405020304" pitchFamily="18" charset="0"/>
              </a:rPr>
              <a:t>Problem: </a:t>
            </a:r>
            <a:r>
              <a:rPr lang="en-US" altLang="en-US" dirty="0" smtClean="0">
                <a:latin typeface="Times New Roman" panose="02020603050405020304" pitchFamily="18" charset="0"/>
                <a:cs typeface="Times New Roman" panose="02020603050405020304" pitchFamily="18" charset="0"/>
              </a:rPr>
              <a:t>adding more X variables can only increase R</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because SSTO never changes for a given set of data.</a:t>
            </a:r>
          </a:p>
          <a:p>
            <a:pPr eaLnBrk="1" hangingPunct="1">
              <a:lnSpc>
                <a:spcPct val="90000"/>
              </a:lnSpc>
            </a:pPr>
            <a:r>
              <a:rPr lang="en-US" altLang="en-US" dirty="0" smtClean="0">
                <a:latin typeface="Times New Roman" panose="02020603050405020304" pitchFamily="18" charset="0"/>
                <a:cs typeface="Times New Roman" panose="02020603050405020304" pitchFamily="18" charset="0"/>
              </a:rPr>
              <a:t>But, the remaining error (quantified by SSE) can only get smaller (or stay the same) when more predictor variables are considered.</a:t>
            </a:r>
          </a:p>
          <a:p>
            <a:pPr eaLnBrk="1" hangingPunct="1">
              <a:lnSpc>
                <a:spcPct val="90000"/>
              </a:lnSpc>
            </a:pPr>
            <a:r>
              <a:rPr lang="en-US" altLang="en-US" dirty="0" smtClean="0">
                <a:solidFill>
                  <a:srgbClr val="0033CC"/>
                </a:solidFill>
                <a:latin typeface="Times New Roman" panose="02020603050405020304" pitchFamily="18" charset="0"/>
                <a:cs typeface="Times New Roman" panose="02020603050405020304" pitchFamily="18" charset="0"/>
              </a:rPr>
              <a:t>Solution: </a:t>
            </a:r>
            <a:r>
              <a:rPr lang="en-US" altLang="en-US" dirty="0" smtClean="0">
                <a:latin typeface="Times New Roman" panose="02020603050405020304" pitchFamily="18" charset="0"/>
                <a:cs typeface="Times New Roman" panose="02020603050405020304" pitchFamily="18" charset="0"/>
              </a:rPr>
              <a:t>adjust R</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to take into account the number of predictors in the model.</a:t>
            </a:r>
          </a:p>
        </p:txBody>
      </p:sp>
    </p:spTree>
    <p:extLst>
      <p:ext uri="{BB962C8B-B14F-4D97-AF65-F5344CB8AC3E}">
        <p14:creationId xmlns:p14="http://schemas.microsoft.com/office/powerpoint/2010/main" val="678789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Effect transition="in" filter="box(in)">
                                      <p:cBhvr>
                                        <p:cTn id="7" dur="500"/>
                                        <p:tgtEl>
                                          <p:spTgt spid="1361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6197">
                                            <p:txEl>
                                              <p:pRg st="1" end="1"/>
                                            </p:txEl>
                                          </p:spTgt>
                                        </p:tgtEl>
                                        <p:attrNameLst>
                                          <p:attrName>style.visibility</p:attrName>
                                        </p:attrNameLst>
                                      </p:cBhvr>
                                      <p:to>
                                        <p:strVal val="visible"/>
                                      </p:to>
                                    </p:set>
                                    <p:animEffect transition="in" filter="box(in)">
                                      <p:cBhvr>
                                        <p:cTn id="12" dur="500"/>
                                        <p:tgtEl>
                                          <p:spTgt spid="1361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6197">
                                            <p:txEl>
                                              <p:pRg st="2" end="2"/>
                                            </p:txEl>
                                          </p:spTgt>
                                        </p:tgtEl>
                                        <p:attrNameLst>
                                          <p:attrName>style.visibility</p:attrName>
                                        </p:attrNameLst>
                                      </p:cBhvr>
                                      <p:to>
                                        <p:strVal val="visible"/>
                                      </p:to>
                                    </p:set>
                                    <p:animEffect transition="in" filter="box(in)">
                                      <p:cBhvr>
                                        <p:cTn id="17" dur="500"/>
                                        <p:tgtEl>
                                          <p:spTgt spid="1361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sz="4000" b="1" dirty="0" smtClean="0">
                <a:solidFill>
                  <a:srgbClr val="C00000"/>
                </a:solidFill>
                <a:latin typeface="Times New Roman" panose="02020603050405020304" pitchFamily="18" charset="0"/>
                <a:cs typeface="Times New Roman" panose="02020603050405020304" pitchFamily="18" charset="0"/>
              </a:rPr>
              <a:t>Adjusted coefficient of multiple determination</a:t>
            </a:r>
          </a:p>
        </p:txBody>
      </p:sp>
      <p:graphicFrame>
        <p:nvGraphicFramePr>
          <p:cNvPr id="21507" name="Object 2"/>
          <p:cNvGraphicFramePr>
            <a:graphicFrameLocks noChangeAspect="1"/>
          </p:cNvGraphicFramePr>
          <p:nvPr/>
        </p:nvGraphicFramePr>
        <p:xfrm>
          <a:off x="1449388" y="2457450"/>
          <a:ext cx="6300787" cy="1536700"/>
        </p:xfrm>
        <a:graphic>
          <a:graphicData uri="http://schemas.openxmlformats.org/presentationml/2006/ole">
            <mc:AlternateContent xmlns:mc="http://schemas.openxmlformats.org/markup-compatibility/2006">
              <mc:Choice xmlns:v="urn:schemas-microsoft-com:vml" Requires="v">
                <p:oleObj spid="_x0000_s29704" name="Equation" r:id="rId3" imgW="2603500" imgH="635000" progId="Equation.3">
                  <p:embed/>
                </p:oleObj>
              </mc:Choice>
              <mc:Fallback>
                <p:oleObj name="Equation" r:id="rId3" imgW="2603500" imgH="635000" progId="Equation.3">
                  <p:embed/>
                  <p:pic>
                    <p:nvPicPr>
                      <p:cNvPr id="21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388" y="2457450"/>
                        <a:ext cx="6300787"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8" name="TextBox 3"/>
          <p:cNvSpPr txBox="1">
            <a:spLocks noChangeArrowheads="1"/>
          </p:cNvSpPr>
          <p:nvPr/>
        </p:nvSpPr>
        <p:spPr bwMode="auto">
          <a:xfrm>
            <a:off x="1774825" y="4852988"/>
            <a:ext cx="5649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2400">
                <a:latin typeface="Times New Roman" pitchFamily="18" charset="0"/>
              </a:rPr>
              <a:t>(P-1) predictor variables.  n-(p-1+1)=n-p</a:t>
            </a:r>
          </a:p>
        </p:txBody>
      </p:sp>
    </p:spTree>
    <p:extLst>
      <p:ext uri="{BB962C8B-B14F-4D97-AF65-F5344CB8AC3E}">
        <p14:creationId xmlns:p14="http://schemas.microsoft.com/office/powerpoint/2010/main" val="685717092"/>
      </p:ext>
    </p:extLst>
  </p:cSld>
  <p:clrMapOvr>
    <a:masterClrMapping/>
  </p:clrMapOvr>
  <p:transition>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2206625" y="1573213"/>
            <a:ext cx="4808538" cy="1598612"/>
            <a:chOff x="169" y="2772"/>
            <a:chExt cx="2442" cy="1007"/>
          </a:xfrm>
        </p:grpSpPr>
        <p:graphicFrame>
          <p:nvGraphicFramePr>
            <p:cNvPr id="22536" name="Object 3"/>
            <p:cNvGraphicFramePr>
              <a:graphicFrameLocks noChangeAspect="1"/>
            </p:cNvGraphicFramePr>
            <p:nvPr/>
          </p:nvGraphicFramePr>
          <p:xfrm>
            <a:off x="306" y="2826"/>
            <a:ext cx="2118" cy="860"/>
          </p:xfrm>
          <a:graphic>
            <a:graphicData uri="http://schemas.openxmlformats.org/presentationml/2006/ole">
              <mc:AlternateContent xmlns:mc="http://schemas.openxmlformats.org/markup-compatibility/2006">
                <mc:Choice xmlns:v="urn:schemas-microsoft-com:vml" Requires="v">
                  <p:oleObj spid="_x0000_s30734" name="Equation" r:id="rId3" imgW="1625400" imgH="660240" progId="Equation.3">
                    <p:embed/>
                  </p:oleObj>
                </mc:Choice>
                <mc:Fallback>
                  <p:oleObj name="Equation" r:id="rId3" imgW="1625400" imgH="660240" progId="Equation.3">
                    <p:embed/>
                    <p:pic>
                      <p:nvPicPr>
                        <p:cNvPr id="2253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 y="2826"/>
                          <a:ext cx="2118"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7" name="Rectangle 9"/>
            <p:cNvSpPr>
              <a:spLocks noChangeArrowheads="1"/>
            </p:cNvSpPr>
            <p:nvPr/>
          </p:nvSpPr>
          <p:spPr bwMode="auto">
            <a:xfrm>
              <a:off x="169" y="2772"/>
              <a:ext cx="2442" cy="10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en-US" altLang="en-US" sz="2400">
                <a:latin typeface="Times New Roman" pitchFamily="18" charset="0"/>
              </a:endParaRPr>
            </a:p>
          </p:txBody>
        </p:sp>
      </p:grpSp>
      <p:grpSp>
        <p:nvGrpSpPr>
          <p:cNvPr id="3" name="Group 12"/>
          <p:cNvGrpSpPr>
            <a:grpSpLocks/>
          </p:cNvGrpSpPr>
          <p:nvPr/>
        </p:nvGrpSpPr>
        <p:grpSpPr bwMode="auto">
          <a:xfrm>
            <a:off x="2330450" y="4738688"/>
            <a:ext cx="4430713" cy="1522412"/>
            <a:chOff x="3064" y="2796"/>
            <a:chExt cx="2435" cy="959"/>
          </a:xfrm>
        </p:grpSpPr>
        <p:graphicFrame>
          <p:nvGraphicFramePr>
            <p:cNvPr id="22534" name="Object 2"/>
            <p:cNvGraphicFramePr>
              <a:graphicFrameLocks noChangeAspect="1"/>
            </p:cNvGraphicFramePr>
            <p:nvPr/>
          </p:nvGraphicFramePr>
          <p:xfrm>
            <a:off x="3134" y="2832"/>
            <a:ext cx="2321" cy="838"/>
          </p:xfrm>
          <a:graphic>
            <a:graphicData uri="http://schemas.openxmlformats.org/presentationml/2006/ole">
              <mc:AlternateContent xmlns:mc="http://schemas.openxmlformats.org/markup-compatibility/2006">
                <mc:Choice xmlns:v="urn:schemas-microsoft-com:vml" Requires="v">
                  <p:oleObj spid="_x0000_s30735" name="Equation" r:id="rId5" imgW="1828800" imgH="660240" progId="Equation.3">
                    <p:embed/>
                  </p:oleObj>
                </mc:Choice>
                <mc:Fallback>
                  <p:oleObj name="Equation" r:id="rId5" imgW="1828800" imgH="660240" progId="Equation.3">
                    <p:embed/>
                    <p:pic>
                      <p:nvPicPr>
                        <p:cNvPr id="2253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4" y="2832"/>
                          <a:ext cx="2321" cy="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5" name="Rectangle 10"/>
            <p:cNvSpPr>
              <a:spLocks noChangeArrowheads="1"/>
            </p:cNvSpPr>
            <p:nvPr/>
          </p:nvSpPr>
          <p:spPr bwMode="auto">
            <a:xfrm>
              <a:off x="3064" y="2796"/>
              <a:ext cx="2435" cy="9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en-US" altLang="en-US" sz="2400">
                <a:latin typeface="Times New Roman" pitchFamily="18" charset="0"/>
              </a:endParaRPr>
            </a:p>
          </p:txBody>
        </p:sp>
      </p:grpSp>
      <p:sp>
        <p:nvSpPr>
          <p:cNvPr id="22532" name="Rectangle 2"/>
          <p:cNvSpPr txBox="1">
            <a:spLocks noChangeArrowheads="1"/>
          </p:cNvSpPr>
          <p:nvPr/>
        </p:nvSpPr>
        <p:spPr bwMode="auto">
          <a:xfrm>
            <a:off x="369278" y="198438"/>
            <a:ext cx="82508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4000" dirty="0">
                <a:solidFill>
                  <a:srgbClr val="C00000"/>
                </a:solidFill>
                <a:latin typeface="Times New Roman" panose="02020603050405020304" pitchFamily="18" charset="0"/>
                <a:cs typeface="Times New Roman" panose="02020603050405020304" pitchFamily="18" charset="0"/>
              </a:rPr>
              <a:t>(1-</a:t>
            </a:r>
            <a:r>
              <a:rPr lang="el-GR" altLang="en-US" sz="4000" dirty="0">
                <a:solidFill>
                  <a:srgbClr val="C00000"/>
                </a:solidFill>
                <a:latin typeface="Times New Roman" panose="02020603050405020304" pitchFamily="18" charset="0"/>
                <a:cs typeface="Times New Roman" panose="02020603050405020304" pitchFamily="18" charset="0"/>
              </a:rPr>
              <a:t>α</a:t>
            </a:r>
            <a:r>
              <a:rPr lang="en-US" altLang="en-US" sz="4000" dirty="0">
                <a:solidFill>
                  <a:srgbClr val="C00000"/>
                </a:solidFill>
                <a:latin typeface="Times New Roman" panose="02020603050405020304" pitchFamily="18" charset="0"/>
                <a:cs typeface="Times New Roman" panose="02020603050405020304" pitchFamily="18" charset="0"/>
              </a:rPr>
              <a:t>)100% t-interval </a:t>
            </a:r>
            <a:br>
              <a:rPr lang="en-US" altLang="en-US" sz="4000" dirty="0">
                <a:solidFill>
                  <a:srgbClr val="C00000"/>
                </a:solidFill>
                <a:latin typeface="Times New Roman" panose="02020603050405020304" pitchFamily="18" charset="0"/>
                <a:cs typeface="Times New Roman" panose="02020603050405020304" pitchFamily="18" charset="0"/>
              </a:rPr>
            </a:br>
            <a:r>
              <a:rPr lang="en-US" altLang="en-US" sz="4000" dirty="0">
                <a:solidFill>
                  <a:srgbClr val="C00000"/>
                </a:solidFill>
                <a:latin typeface="Times New Roman" panose="02020603050405020304" pitchFamily="18" charset="0"/>
                <a:cs typeface="Times New Roman" panose="02020603050405020304" pitchFamily="18" charset="0"/>
              </a:rPr>
              <a:t>for mean response </a:t>
            </a:r>
            <a:r>
              <a:rPr lang="en-US" altLang="en-US" sz="4000" i="1" dirty="0">
                <a:solidFill>
                  <a:srgbClr val="C00000"/>
                </a:solidFill>
                <a:latin typeface="Times New Roman" panose="02020603050405020304" pitchFamily="18" charset="0"/>
                <a:cs typeface="Times New Roman" panose="02020603050405020304" pitchFamily="18" charset="0"/>
              </a:rPr>
              <a:t>E(</a:t>
            </a:r>
            <a:r>
              <a:rPr lang="en-US" altLang="en-US" sz="4000" i="1" dirty="0" err="1">
                <a:solidFill>
                  <a:srgbClr val="C00000"/>
                </a:solidFill>
                <a:latin typeface="Times New Roman" panose="02020603050405020304" pitchFamily="18" charset="0"/>
                <a:cs typeface="Times New Roman" panose="02020603050405020304" pitchFamily="18" charset="0"/>
              </a:rPr>
              <a:t>Y</a:t>
            </a:r>
            <a:r>
              <a:rPr lang="en-US" altLang="en-US" sz="4000" i="1" baseline="-25000" dirty="0" err="1">
                <a:solidFill>
                  <a:srgbClr val="C00000"/>
                </a:solidFill>
                <a:latin typeface="Times New Roman" panose="02020603050405020304" pitchFamily="18" charset="0"/>
                <a:cs typeface="Times New Roman" panose="02020603050405020304" pitchFamily="18" charset="0"/>
              </a:rPr>
              <a:t>h</a:t>
            </a:r>
            <a:r>
              <a:rPr lang="en-US" altLang="en-US" sz="4000" i="1" dirty="0">
                <a:solidFill>
                  <a:srgbClr val="C00000"/>
                </a:solidFill>
                <a:latin typeface="Times New Roman" panose="02020603050405020304" pitchFamily="18" charset="0"/>
                <a:cs typeface="Times New Roman" panose="02020603050405020304" pitchFamily="18" charset="0"/>
              </a:rPr>
              <a:t>)</a:t>
            </a:r>
          </a:p>
        </p:txBody>
      </p:sp>
      <p:sp>
        <p:nvSpPr>
          <p:cNvPr id="22533" name="Rectangle 2"/>
          <p:cNvSpPr txBox="1">
            <a:spLocks noChangeArrowheads="1"/>
          </p:cNvSpPr>
          <p:nvPr/>
        </p:nvSpPr>
        <p:spPr bwMode="auto">
          <a:xfrm>
            <a:off x="685800" y="33051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4400" dirty="0">
                <a:solidFill>
                  <a:srgbClr val="C00000"/>
                </a:solidFill>
                <a:latin typeface="Times New Roman" panose="02020603050405020304" pitchFamily="18" charset="0"/>
                <a:cs typeface="Times New Roman" panose="02020603050405020304" pitchFamily="18" charset="0"/>
              </a:rPr>
              <a:t>(1-</a:t>
            </a:r>
            <a:r>
              <a:rPr lang="el-GR" altLang="en-US" sz="4400" dirty="0">
                <a:solidFill>
                  <a:srgbClr val="C00000"/>
                </a:solidFill>
                <a:latin typeface="Times New Roman" panose="02020603050405020304" pitchFamily="18" charset="0"/>
                <a:cs typeface="Times New Roman" panose="02020603050405020304" pitchFamily="18" charset="0"/>
              </a:rPr>
              <a:t>α</a:t>
            </a:r>
            <a:r>
              <a:rPr lang="en-US" altLang="en-US" sz="4400" dirty="0">
                <a:solidFill>
                  <a:srgbClr val="C00000"/>
                </a:solidFill>
                <a:latin typeface="Times New Roman" panose="02020603050405020304" pitchFamily="18" charset="0"/>
                <a:cs typeface="Times New Roman" panose="02020603050405020304" pitchFamily="18" charset="0"/>
              </a:rPr>
              <a:t>)100% prediction interval </a:t>
            </a:r>
            <a:br>
              <a:rPr lang="en-US" altLang="en-US" sz="4400" dirty="0">
                <a:solidFill>
                  <a:srgbClr val="C00000"/>
                </a:solidFill>
                <a:latin typeface="Times New Roman" panose="02020603050405020304" pitchFamily="18" charset="0"/>
                <a:cs typeface="Times New Roman" panose="02020603050405020304" pitchFamily="18" charset="0"/>
              </a:rPr>
            </a:br>
            <a:r>
              <a:rPr lang="en-US" altLang="en-US" sz="4400" dirty="0">
                <a:solidFill>
                  <a:srgbClr val="C00000"/>
                </a:solidFill>
                <a:latin typeface="Times New Roman" panose="02020603050405020304" pitchFamily="18" charset="0"/>
                <a:cs typeface="Times New Roman" panose="02020603050405020304" pitchFamily="18" charset="0"/>
              </a:rPr>
              <a:t>for new response </a:t>
            </a:r>
            <a:r>
              <a:rPr lang="en-US" altLang="en-US" sz="4400" i="1" dirty="0" err="1">
                <a:solidFill>
                  <a:srgbClr val="C00000"/>
                </a:solidFill>
                <a:latin typeface="Times New Roman" panose="02020603050405020304" pitchFamily="18" charset="0"/>
                <a:cs typeface="Times New Roman" panose="02020603050405020304" pitchFamily="18" charset="0"/>
              </a:rPr>
              <a:t>Y</a:t>
            </a:r>
            <a:r>
              <a:rPr lang="en-US" altLang="en-US" sz="4400" i="1" baseline="-25000" dirty="0" err="1">
                <a:solidFill>
                  <a:srgbClr val="C00000"/>
                </a:solidFill>
                <a:latin typeface="Times New Roman" panose="02020603050405020304" pitchFamily="18" charset="0"/>
                <a:cs typeface="Times New Roman" panose="02020603050405020304" pitchFamily="18" charset="0"/>
              </a:rPr>
              <a:t>h</a:t>
            </a:r>
            <a:r>
              <a:rPr lang="en-US" altLang="en-US" sz="4400" i="1" baseline="-25000" dirty="0">
                <a:solidFill>
                  <a:srgbClr val="C00000"/>
                </a:solidFill>
                <a:latin typeface="Times New Roman" panose="02020603050405020304" pitchFamily="18" charset="0"/>
                <a:cs typeface="Times New Roman" panose="02020603050405020304" pitchFamily="18" charset="0"/>
              </a:rPr>
              <a:t>(new)</a:t>
            </a:r>
          </a:p>
        </p:txBody>
      </p:sp>
    </p:spTree>
    <p:extLst>
      <p:ext uri="{BB962C8B-B14F-4D97-AF65-F5344CB8AC3E}">
        <p14:creationId xmlns:p14="http://schemas.microsoft.com/office/powerpoint/2010/main" val="61965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sz="3600" smtClean="0">
                <a:solidFill>
                  <a:srgbClr val="C00000"/>
                </a:solidFill>
                <a:latin typeface="Times New Roman" pitchFamily="18" charset="0"/>
              </a:rPr>
              <a:t>Estimating the parameters of the model</a:t>
            </a:r>
            <a:endParaRPr lang="en-US" altLang="en-US" sz="3600" smtClean="0">
              <a:solidFill>
                <a:srgbClr val="C00000"/>
              </a:solidFill>
            </a:endParaRPr>
          </a:p>
        </p:txBody>
      </p:sp>
      <p:sp>
        <p:nvSpPr>
          <p:cNvPr id="9219" name="Content Placeholder 2"/>
          <p:cNvSpPr>
            <a:spLocks noGrp="1"/>
          </p:cNvSpPr>
          <p:nvPr>
            <p:ph idx="1"/>
          </p:nvPr>
        </p:nvSpPr>
        <p:spPr/>
        <p:txBody>
          <a:bodyPr/>
          <a:lstStyle/>
          <a:p>
            <a:pPr eaLnBrk="1" hangingPunct="1"/>
            <a:r>
              <a:rPr lang="en-US" altLang="en-US" smtClean="0">
                <a:latin typeface="Times New Roman" pitchFamily="18" charset="0"/>
                <a:cs typeface="Times New Roman" pitchFamily="18" charset="0"/>
              </a:rPr>
              <a:t>The observed variability of the responses about this fitted model is measured by the variance</a:t>
            </a:r>
          </a:p>
          <a:p>
            <a:pPr eaLnBrk="1" hangingPunct="1">
              <a:buFont typeface="Wingdings" pitchFamily="2" charset="2"/>
              <a:buNone/>
            </a:pPr>
            <a:endParaRPr lang="en-US" altLang="en-US" smtClean="0">
              <a:latin typeface="Times New Roman" pitchFamily="18" charset="0"/>
              <a:cs typeface="Times New Roman" pitchFamily="18" charset="0"/>
            </a:endParaRPr>
          </a:p>
          <a:p>
            <a:pPr eaLnBrk="1" hangingPunct="1">
              <a:buFont typeface="Wingdings" pitchFamily="2" charset="2"/>
              <a:buNone/>
            </a:pPr>
            <a:r>
              <a:rPr lang="en-US" altLang="en-US" smtClean="0">
                <a:latin typeface="Times New Roman" pitchFamily="18" charset="0"/>
                <a:cs typeface="Times New Roman" pitchFamily="18" charset="0"/>
              </a:rPr>
              <a:t>     and the regression standard error</a:t>
            </a:r>
          </a:p>
          <a:p>
            <a:pPr eaLnBrk="1" hangingPunct="1">
              <a:buFont typeface="Wingdings" pitchFamily="2" charset="2"/>
              <a:buNone/>
            </a:pPr>
            <a:r>
              <a:rPr lang="en-US" altLang="en-US" smtClean="0">
                <a:latin typeface="Times New Roman" pitchFamily="18" charset="0"/>
                <a:cs typeface="Times New Roman" pitchFamily="18" charset="0"/>
              </a:rPr>
              <a:t>			 </a:t>
            </a:r>
          </a:p>
        </p:txBody>
      </p:sp>
      <p:graphicFrame>
        <p:nvGraphicFramePr>
          <p:cNvPr id="9220" name="Object 2"/>
          <p:cNvGraphicFramePr>
            <a:graphicFrameLocks noChangeAspect="1"/>
          </p:cNvGraphicFramePr>
          <p:nvPr/>
        </p:nvGraphicFramePr>
        <p:xfrm>
          <a:off x="2874963" y="3862388"/>
          <a:ext cx="4924425" cy="1050925"/>
        </p:xfrm>
        <a:graphic>
          <a:graphicData uri="http://schemas.openxmlformats.org/presentationml/2006/ole">
            <mc:AlternateContent xmlns:mc="http://schemas.openxmlformats.org/markup-compatibility/2006">
              <mc:Choice xmlns:v="urn:schemas-microsoft-com:vml" Requires="v">
                <p:oleObj spid="_x0000_s31754" name="Equation" r:id="rId3" imgW="1955800" imgH="431800" progId="Equation.3">
                  <p:embed/>
                </p:oleObj>
              </mc:Choice>
              <mc:Fallback>
                <p:oleObj name="Equation" r:id="rId3" imgW="1955800" imgH="431800" progId="Equation.3">
                  <p:embed/>
                  <p:pic>
                    <p:nvPicPr>
                      <p:cNvPr id="922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3862388"/>
                        <a:ext cx="49244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3"/>
          <p:cNvGraphicFramePr>
            <a:graphicFrameLocks noChangeAspect="1"/>
          </p:cNvGraphicFramePr>
          <p:nvPr/>
        </p:nvGraphicFramePr>
        <p:xfrm>
          <a:off x="3844925" y="5159375"/>
          <a:ext cx="1558925" cy="695325"/>
        </p:xfrm>
        <a:graphic>
          <a:graphicData uri="http://schemas.openxmlformats.org/presentationml/2006/ole">
            <mc:AlternateContent xmlns:mc="http://schemas.openxmlformats.org/markup-compatibility/2006">
              <mc:Choice xmlns:v="urn:schemas-microsoft-com:vml" Requires="v">
                <p:oleObj spid="_x0000_s31755" name="Equation" r:id="rId5" imgW="520474" imgH="253890" progId="Equation.3">
                  <p:embed/>
                </p:oleObj>
              </mc:Choice>
              <mc:Fallback>
                <p:oleObj name="Equation" r:id="rId5" imgW="520474" imgH="253890" progId="Equation.3">
                  <p:embed/>
                  <p:pic>
                    <p:nvPicPr>
                      <p:cNvPr id="922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4925" y="5159375"/>
                        <a:ext cx="15589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10510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sz="3600" smtClean="0">
                <a:solidFill>
                  <a:srgbClr val="C00000"/>
                </a:solidFill>
                <a:latin typeface="Times New Roman" pitchFamily="18" charset="0"/>
              </a:rPr>
              <a:t>Estimating the parameters of the model</a:t>
            </a:r>
            <a:endParaRPr lang="en-US" altLang="en-US" sz="3600" smtClean="0">
              <a:solidFill>
                <a:srgbClr val="C00000"/>
              </a:solidFill>
            </a:endParaRPr>
          </a:p>
        </p:txBody>
      </p:sp>
      <p:sp>
        <p:nvSpPr>
          <p:cNvPr id="10243" name="Content Placeholder 2"/>
          <p:cNvSpPr>
            <a:spLocks noGrp="1"/>
          </p:cNvSpPr>
          <p:nvPr>
            <p:ph idx="1"/>
          </p:nvPr>
        </p:nvSpPr>
        <p:spPr/>
        <p:txBody>
          <a:bodyPr/>
          <a:lstStyle/>
          <a:p>
            <a:pPr eaLnBrk="1" hangingPunct="1"/>
            <a:r>
              <a:rPr lang="en-US" altLang="en-US" smtClean="0">
                <a:latin typeface="Times New Roman" pitchFamily="18" charset="0"/>
                <a:cs typeface="Times New Roman" pitchFamily="18" charset="0"/>
              </a:rPr>
              <a:t>In the model </a:t>
            </a:r>
            <a:r>
              <a:rPr lang="en-US" altLang="en-US" smtClean="0">
                <a:latin typeface="Times New Roman" pitchFamily="18" charset="0"/>
                <a:cs typeface="Times New Roman" pitchFamily="18" charset="0"/>
                <a:sym typeface="Symbol" pitchFamily="18" charset="2"/>
              </a:rPr>
              <a:t></a:t>
            </a:r>
            <a:r>
              <a:rPr lang="en-US" altLang="en-US" baseline="30000" smtClean="0">
                <a:latin typeface="Times New Roman" pitchFamily="18" charset="0"/>
                <a:cs typeface="Times New Roman" pitchFamily="18" charset="0"/>
                <a:sym typeface="Symbol" pitchFamily="18" charset="2"/>
              </a:rPr>
              <a:t>2</a:t>
            </a:r>
            <a:r>
              <a:rPr lang="en-US" altLang="en-US" smtClean="0">
                <a:latin typeface="Times New Roman" pitchFamily="18" charset="0"/>
                <a:cs typeface="Times New Roman" pitchFamily="18" charset="0"/>
                <a:sym typeface="Symbol" pitchFamily="18" charset="2"/>
              </a:rPr>
              <a:t> and  measure the variability of the responses about the population regression equation.</a:t>
            </a:r>
          </a:p>
          <a:p>
            <a:pPr eaLnBrk="1" hangingPunct="1"/>
            <a:r>
              <a:rPr lang="en-US" altLang="en-US" smtClean="0">
                <a:latin typeface="Times New Roman" pitchFamily="18" charset="0"/>
                <a:cs typeface="Times New Roman" pitchFamily="18" charset="0"/>
                <a:sym typeface="Symbol" pitchFamily="18" charset="2"/>
              </a:rPr>
              <a:t>It is natural to estimate </a:t>
            </a:r>
            <a:r>
              <a:rPr lang="en-US" altLang="en-US" baseline="30000" smtClean="0">
                <a:latin typeface="Times New Roman" pitchFamily="18" charset="0"/>
                <a:cs typeface="Times New Roman" pitchFamily="18" charset="0"/>
                <a:sym typeface="Symbol" pitchFamily="18" charset="2"/>
              </a:rPr>
              <a:t>2</a:t>
            </a:r>
            <a:r>
              <a:rPr lang="en-US" altLang="en-US" smtClean="0">
                <a:latin typeface="Times New Roman" pitchFamily="18" charset="0"/>
                <a:cs typeface="Times New Roman" pitchFamily="18" charset="0"/>
                <a:sym typeface="Symbol" pitchFamily="18" charset="2"/>
              </a:rPr>
              <a:t> by s</a:t>
            </a:r>
            <a:r>
              <a:rPr lang="en-US" altLang="en-US" baseline="30000" smtClean="0">
                <a:latin typeface="Times New Roman" pitchFamily="18" charset="0"/>
                <a:cs typeface="Times New Roman" pitchFamily="18" charset="0"/>
                <a:sym typeface="Symbol" pitchFamily="18" charset="2"/>
              </a:rPr>
              <a:t>2</a:t>
            </a:r>
            <a:r>
              <a:rPr lang="en-US" altLang="en-US" smtClean="0">
                <a:latin typeface="Times New Roman" pitchFamily="18" charset="0"/>
                <a:cs typeface="Times New Roman" pitchFamily="18" charset="0"/>
                <a:sym typeface="Symbol" pitchFamily="18" charset="2"/>
              </a:rPr>
              <a:t> and  by s. </a:t>
            </a:r>
            <a:endParaRPr lang="en-US"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2246332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4000" dirty="0" smtClean="0">
                <a:solidFill>
                  <a:srgbClr val="C00000"/>
                </a:solidFill>
                <a:latin typeface="Times New Roman" panose="02020603050405020304" pitchFamily="18" charset="0"/>
                <a:cs typeface="Times New Roman" panose="02020603050405020304" pitchFamily="18" charset="0"/>
              </a:rPr>
              <a:t>Formal Statement of the Model</a:t>
            </a:r>
          </a:p>
        </p:txBody>
      </p:sp>
      <p:sp>
        <p:nvSpPr>
          <p:cNvPr id="5123" name="Rectangle 3"/>
          <p:cNvSpPr>
            <a:spLocks noGrp="1" noChangeArrowheads="1"/>
          </p:cNvSpPr>
          <p:nvPr>
            <p:ph type="body" idx="1"/>
          </p:nvPr>
        </p:nvSpPr>
        <p:spPr>
          <a:xfrm>
            <a:off x="314325" y="1600200"/>
            <a:ext cx="8542338" cy="4525963"/>
          </a:xfrm>
        </p:spPr>
        <p:txBody>
          <a:bodyPr/>
          <a:lstStyle/>
          <a:p>
            <a:pPr eaLnBrk="1" hangingPunct="1"/>
            <a:r>
              <a:rPr lang="en-US" altLang="en-US" sz="2400" dirty="0" smtClean="0">
                <a:latin typeface="Times New Roman" pitchFamily="18" charset="0"/>
              </a:rPr>
              <a:t>General regression model</a:t>
            </a:r>
          </a:p>
          <a:p>
            <a:pPr eaLnBrk="1" hangingPunct="1"/>
            <a:endParaRPr lang="en-US" altLang="en-US" sz="2400" dirty="0" smtClean="0">
              <a:latin typeface="Times New Roman" pitchFamily="18" charset="0"/>
            </a:endParaRPr>
          </a:p>
          <a:p>
            <a:pPr lvl="2" eaLnBrk="1" hangingPunct="1">
              <a:buFontTx/>
              <a:buNone/>
            </a:pPr>
            <a:endParaRPr lang="en-US" altLang="en-US" dirty="0" smtClean="0">
              <a:latin typeface="Times New Roman" pitchFamily="18" charset="0"/>
            </a:endParaRPr>
          </a:p>
          <a:p>
            <a:pPr lvl="2" eaLnBrk="1" hangingPunct="1">
              <a:buFontTx/>
              <a:buChar char="•"/>
            </a:pPr>
            <a:endParaRPr lang="en-US" altLang="en-US" dirty="0" smtClean="0">
              <a:latin typeface="Times New Roman" pitchFamily="18" charset="0"/>
              <a:sym typeface="Symbol" pitchFamily="18" charset="2"/>
            </a:endParaRPr>
          </a:p>
          <a:p>
            <a:pPr lvl="2" eaLnBrk="1" hangingPunct="1">
              <a:buFontTx/>
              <a:buChar char="•"/>
            </a:pPr>
            <a:endParaRPr lang="en-US" altLang="en-US" dirty="0" smtClean="0">
              <a:latin typeface="Times New Roman" pitchFamily="18" charset="0"/>
              <a:sym typeface="Symbol" pitchFamily="18" charset="2"/>
            </a:endParaRPr>
          </a:p>
          <a:p>
            <a:pPr lvl="2" eaLnBrk="1" hangingPunct="1">
              <a:buFontTx/>
              <a:buChar char="•"/>
            </a:pPr>
            <a:r>
              <a:rPr lang="en-US" altLang="en-US" sz="3200" dirty="0" smtClean="0">
                <a:latin typeface="Times New Roman" pitchFamily="18" charset="0"/>
                <a:sym typeface="Symbol" pitchFamily="18" charset="2"/>
              </a:rPr>
              <a:t></a:t>
            </a:r>
            <a:r>
              <a:rPr lang="en-US" altLang="en-US" sz="3200" baseline="-25000" dirty="0" smtClean="0">
                <a:latin typeface="Times New Roman" pitchFamily="18" charset="0"/>
                <a:sym typeface="Symbol" pitchFamily="18" charset="2"/>
              </a:rPr>
              <a:t>0</a:t>
            </a:r>
            <a:r>
              <a:rPr lang="en-US" altLang="en-US" sz="3200" dirty="0" smtClean="0">
                <a:latin typeface="Times New Roman" pitchFamily="18" charset="0"/>
                <a:sym typeface="Symbol" pitchFamily="18" charset="2"/>
              </a:rPr>
              <a:t>, </a:t>
            </a:r>
            <a:r>
              <a:rPr lang="en-US" altLang="en-US" sz="3200" baseline="-25000" dirty="0" smtClean="0">
                <a:latin typeface="Times New Roman" pitchFamily="18" charset="0"/>
                <a:sym typeface="Symbol" pitchFamily="18" charset="2"/>
              </a:rPr>
              <a:t>1</a:t>
            </a:r>
            <a:r>
              <a:rPr lang="en-US" altLang="en-US" sz="3200" dirty="0" smtClean="0">
                <a:latin typeface="Times New Roman" pitchFamily="18" charset="0"/>
                <a:sym typeface="Symbol" pitchFamily="18" charset="2"/>
              </a:rPr>
              <a:t>, , </a:t>
            </a:r>
            <a:r>
              <a:rPr lang="en-US" altLang="en-US" sz="3200" baseline="-25000" dirty="0" smtClean="0">
                <a:latin typeface="Times New Roman" pitchFamily="18" charset="0"/>
                <a:sym typeface="Symbol" pitchFamily="18" charset="2"/>
              </a:rPr>
              <a:t>p-1 </a:t>
            </a:r>
            <a:r>
              <a:rPr lang="en-US" altLang="en-US" sz="3200" dirty="0" smtClean="0">
                <a:latin typeface="Times New Roman" pitchFamily="18" charset="0"/>
              </a:rPr>
              <a:t>are parameters</a:t>
            </a:r>
          </a:p>
          <a:p>
            <a:pPr lvl="2" eaLnBrk="1" hangingPunct="1">
              <a:buFontTx/>
              <a:buChar char="•"/>
            </a:pPr>
            <a:r>
              <a:rPr lang="en-US" altLang="en-US" sz="3200" dirty="0" smtClean="0">
                <a:latin typeface="Times New Roman" pitchFamily="18" charset="0"/>
              </a:rPr>
              <a:t>X</a:t>
            </a:r>
            <a:r>
              <a:rPr lang="en-US" altLang="en-US" sz="3200" baseline="-25000" dirty="0" smtClean="0">
                <a:latin typeface="Times New Roman" pitchFamily="18" charset="0"/>
              </a:rPr>
              <a:t>1</a:t>
            </a:r>
            <a:r>
              <a:rPr lang="en-US" altLang="en-US" sz="3200" dirty="0" smtClean="0">
                <a:latin typeface="Times New Roman" pitchFamily="18" charset="0"/>
              </a:rPr>
              <a:t>, X</a:t>
            </a:r>
            <a:r>
              <a:rPr lang="en-US" altLang="en-US" sz="3200" baseline="-25000" dirty="0" smtClean="0">
                <a:latin typeface="Times New Roman" pitchFamily="18" charset="0"/>
              </a:rPr>
              <a:t>2</a:t>
            </a:r>
            <a:r>
              <a:rPr lang="en-US" altLang="en-US" sz="3200" dirty="0" smtClean="0">
                <a:latin typeface="Times New Roman" pitchFamily="18" charset="0"/>
              </a:rPr>
              <a:t>, </a:t>
            </a:r>
            <a:r>
              <a:rPr lang="en-US" altLang="en-US" sz="3200" dirty="0" smtClean="0">
                <a:latin typeface="Times New Roman" pitchFamily="18" charset="0"/>
                <a:cs typeface="Times New Roman" pitchFamily="18" charset="0"/>
              </a:rPr>
              <a:t>…,X</a:t>
            </a:r>
            <a:r>
              <a:rPr lang="en-US" altLang="en-US" sz="3200" baseline="-25000" dirty="0" smtClean="0">
                <a:latin typeface="Times New Roman" pitchFamily="18" charset="0"/>
                <a:cs typeface="Times New Roman" pitchFamily="18" charset="0"/>
              </a:rPr>
              <a:t>p-1</a:t>
            </a:r>
            <a:r>
              <a:rPr lang="en-US" altLang="en-US" sz="3200" dirty="0" smtClean="0">
                <a:latin typeface="Times New Roman" pitchFamily="18" charset="0"/>
                <a:cs typeface="Times New Roman" pitchFamily="18" charset="0"/>
              </a:rPr>
              <a:t> are known constants</a:t>
            </a:r>
          </a:p>
          <a:p>
            <a:pPr lvl="2" eaLnBrk="1" hangingPunct="1">
              <a:buFontTx/>
              <a:buChar char="•"/>
            </a:pPr>
            <a:r>
              <a:rPr lang="en-US" altLang="en-US" sz="3200" dirty="0" smtClean="0">
                <a:latin typeface="Times New Roman" pitchFamily="18" charset="0"/>
                <a:cs typeface="Times New Roman" pitchFamily="18" charset="0"/>
                <a:sym typeface="Symbol" pitchFamily="18" charset="2"/>
              </a:rPr>
              <a:t> , the error terms are </a:t>
            </a:r>
            <a:r>
              <a:rPr lang="en-US" altLang="en-US" sz="3200" b="1" u="sng" dirty="0" smtClean="0">
                <a:solidFill>
                  <a:srgbClr val="0033CC"/>
                </a:solidFill>
                <a:latin typeface="Times New Roman" pitchFamily="18" charset="0"/>
                <a:cs typeface="Times New Roman" pitchFamily="18" charset="0"/>
                <a:sym typeface="Symbol" pitchFamily="18" charset="2"/>
              </a:rPr>
              <a:t>independent N(o, </a:t>
            </a:r>
            <a:r>
              <a:rPr lang="en-US" altLang="en-US" sz="3200" b="1" u="sng" baseline="30000" dirty="0" smtClean="0">
                <a:solidFill>
                  <a:srgbClr val="0033CC"/>
                </a:solidFill>
                <a:latin typeface="Times New Roman" pitchFamily="18" charset="0"/>
                <a:cs typeface="Times New Roman" pitchFamily="18" charset="0"/>
                <a:sym typeface="Symbol" pitchFamily="18" charset="2"/>
              </a:rPr>
              <a:t>2</a:t>
            </a:r>
            <a:r>
              <a:rPr lang="en-US" altLang="en-US" sz="3200" b="1" u="sng" dirty="0" smtClean="0">
                <a:solidFill>
                  <a:srgbClr val="0033CC"/>
                </a:solidFill>
                <a:latin typeface="Times New Roman" pitchFamily="18" charset="0"/>
                <a:cs typeface="Times New Roman" pitchFamily="18" charset="0"/>
                <a:sym typeface="Symbol" pitchFamily="18" charset="2"/>
              </a:rPr>
              <a:t>) </a:t>
            </a:r>
            <a:endParaRPr lang="en-US" altLang="en-US" sz="3200" b="1" u="sng" dirty="0" smtClean="0">
              <a:solidFill>
                <a:srgbClr val="0033CC"/>
              </a:solidFill>
              <a:latin typeface="Times New Roman" pitchFamily="18" charset="0"/>
            </a:endParaRPr>
          </a:p>
          <a:p>
            <a:pPr lvl="2" eaLnBrk="1" hangingPunct="1">
              <a:buFontTx/>
              <a:buNone/>
            </a:pPr>
            <a:endParaRPr lang="en-US" altLang="en-US" sz="3200" dirty="0" smtClean="0">
              <a:latin typeface="Times New Roman" pitchFamily="18" charset="0"/>
            </a:endParaRPr>
          </a:p>
          <a:p>
            <a:pPr eaLnBrk="1" hangingPunct="1"/>
            <a:endParaRPr lang="en-US" altLang="en-US" dirty="0" smtClean="0"/>
          </a:p>
        </p:txBody>
      </p:sp>
      <p:graphicFrame>
        <p:nvGraphicFramePr>
          <p:cNvPr id="5124" name="Object 4"/>
          <p:cNvGraphicFramePr>
            <a:graphicFrameLocks noChangeAspect="1"/>
          </p:cNvGraphicFramePr>
          <p:nvPr>
            <p:extLst>
              <p:ext uri="{D42A27DB-BD31-4B8C-83A1-F6EECF244321}">
                <p14:modId xmlns:p14="http://schemas.microsoft.com/office/powerpoint/2010/main" val="246071464"/>
              </p:ext>
            </p:extLst>
          </p:nvPr>
        </p:nvGraphicFramePr>
        <p:xfrm>
          <a:off x="715372" y="2588106"/>
          <a:ext cx="7550150" cy="862012"/>
        </p:xfrm>
        <a:graphic>
          <a:graphicData uri="http://schemas.openxmlformats.org/presentationml/2006/ole">
            <mc:AlternateContent xmlns:mc="http://schemas.openxmlformats.org/markup-compatibility/2006">
              <mc:Choice xmlns:v="urn:schemas-microsoft-com:vml" Requires="v">
                <p:oleObj spid="_x0000_s5134" name="Equation" r:id="rId3" imgW="2450880" imgH="241200" progId="Equation.3">
                  <p:embed/>
                </p:oleObj>
              </mc:Choice>
              <mc:Fallback>
                <p:oleObj name="Equation" r:id="rId3" imgW="2450880" imgH="241200" progId="Equation.3">
                  <p:embed/>
                  <p:pic>
                    <p:nvPicPr>
                      <p:cNvPr id="0" name="Object 4"/>
                      <p:cNvPicPr>
                        <a:picLocks noChangeAspect="1" noChangeArrowheads="1"/>
                      </p:cNvPicPr>
                      <p:nvPr/>
                    </p:nvPicPr>
                    <p:blipFill>
                      <a:blip r:embed="rId4"/>
                      <a:srcRect/>
                      <a:stretch>
                        <a:fillRect/>
                      </a:stretch>
                    </p:blipFill>
                    <p:spPr bwMode="auto">
                      <a:xfrm>
                        <a:off x="715372" y="2588106"/>
                        <a:ext cx="75501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mtClean="0">
                <a:solidFill>
                  <a:srgbClr val="C00000"/>
                </a:solidFill>
                <a:latin typeface="Times New Roman" pitchFamily="18" charset="0"/>
              </a:rPr>
              <a:t>Analysis of Variance Table</a:t>
            </a:r>
          </a:p>
        </p:txBody>
      </p:sp>
      <p:sp>
        <p:nvSpPr>
          <p:cNvPr id="11267" name="Rectangle 3"/>
          <p:cNvSpPr>
            <a:spLocks noGrp="1" noChangeArrowheads="1"/>
          </p:cNvSpPr>
          <p:nvPr>
            <p:ph type="body" idx="1"/>
          </p:nvPr>
        </p:nvSpPr>
        <p:spPr/>
        <p:txBody>
          <a:bodyPr/>
          <a:lstStyle/>
          <a:p>
            <a:pPr eaLnBrk="1" hangingPunct="1"/>
            <a:r>
              <a:rPr lang="en-US" altLang="en-US" sz="2800" smtClean="0">
                <a:latin typeface="Times New Roman" pitchFamily="18" charset="0"/>
              </a:rPr>
              <a:t>The basic idea of the regression ANOVA table are the same in simple and multiple regression.</a:t>
            </a:r>
          </a:p>
          <a:p>
            <a:pPr eaLnBrk="1" hangingPunct="1"/>
            <a:r>
              <a:rPr lang="en-US" altLang="en-US" sz="2800" smtClean="0">
                <a:latin typeface="Times New Roman" pitchFamily="18" charset="0"/>
              </a:rPr>
              <a:t>The sum of squares decomposition and the associated degrees of freedom are:</a:t>
            </a:r>
          </a:p>
          <a:p>
            <a:pPr eaLnBrk="1" hangingPunct="1">
              <a:buFont typeface="Wingdings" pitchFamily="2" charset="2"/>
              <a:buNone/>
            </a:pPr>
            <a:endParaRPr lang="en-US" altLang="en-US" smtClean="0">
              <a:latin typeface="Times New Roman" pitchFamily="18" charset="0"/>
            </a:endParaRPr>
          </a:p>
          <a:p>
            <a:pPr eaLnBrk="1" hangingPunct="1">
              <a:buFont typeface="Wingdings" pitchFamily="2" charset="2"/>
              <a:buNone/>
            </a:pPr>
            <a:endParaRPr lang="en-US" altLang="en-US" smtClean="0">
              <a:latin typeface="Times New Roman" pitchFamily="18" charset="0"/>
            </a:endParaRPr>
          </a:p>
          <a:p>
            <a:pPr eaLnBrk="1" hangingPunct="1"/>
            <a:endParaRPr lang="en-US" altLang="en-US" i="1" smtClean="0">
              <a:latin typeface="Times New Roman" pitchFamily="18" charset="0"/>
            </a:endParaRPr>
          </a:p>
          <a:p>
            <a:pPr eaLnBrk="1" hangingPunct="1"/>
            <a:r>
              <a:rPr lang="en-US" altLang="en-US" i="1" smtClean="0">
                <a:latin typeface="Times New Roman" pitchFamily="18" charset="0"/>
              </a:rPr>
              <a:t>df</a:t>
            </a:r>
            <a:r>
              <a:rPr lang="en-US" altLang="en-US" smtClean="0">
                <a:latin typeface="Times New Roman" pitchFamily="18" charset="0"/>
              </a:rPr>
              <a:t>:</a:t>
            </a:r>
          </a:p>
          <a:p>
            <a:pPr eaLnBrk="1" hangingPunct="1">
              <a:buFont typeface="Wingdings" pitchFamily="2" charset="2"/>
              <a:buNone/>
            </a:pPr>
            <a:endParaRPr lang="en-US" altLang="en-US" smtClean="0">
              <a:latin typeface="Times New Roman" pitchFamily="18" charset="0"/>
            </a:endParaRPr>
          </a:p>
          <a:p>
            <a:pPr eaLnBrk="1" hangingPunct="1">
              <a:buFont typeface="Wingdings" pitchFamily="2" charset="2"/>
              <a:buNone/>
            </a:pPr>
            <a:endParaRPr lang="en-US" altLang="en-US" smtClean="0">
              <a:latin typeface="Times New Roman" pitchFamily="18" charset="0"/>
            </a:endParaRPr>
          </a:p>
        </p:txBody>
      </p:sp>
      <p:graphicFrame>
        <p:nvGraphicFramePr>
          <p:cNvPr id="11268" name="Object 4"/>
          <p:cNvGraphicFramePr>
            <a:graphicFrameLocks noChangeAspect="1"/>
          </p:cNvGraphicFramePr>
          <p:nvPr/>
        </p:nvGraphicFramePr>
        <p:xfrm>
          <a:off x="1828800" y="3603625"/>
          <a:ext cx="6510338" cy="1525588"/>
        </p:xfrm>
        <a:graphic>
          <a:graphicData uri="http://schemas.openxmlformats.org/presentationml/2006/ole">
            <mc:AlternateContent xmlns:mc="http://schemas.openxmlformats.org/markup-compatibility/2006">
              <mc:Choice xmlns:v="urn:schemas-microsoft-com:vml" Requires="v">
                <p:oleObj spid="_x0000_s32778" name="Equation" r:id="rId3" imgW="2463800" imgH="482600" progId="Equation.3">
                  <p:embed/>
                </p:oleObj>
              </mc:Choice>
              <mc:Fallback>
                <p:oleObj name="Equation" r:id="rId3" imgW="2463800" imgH="482600" progId="Equation.3">
                  <p:embed/>
                  <p:pic>
                    <p:nvPicPr>
                      <p:cNvPr id="112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603625"/>
                        <a:ext cx="651033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 name="Object 5"/>
          <p:cNvGraphicFramePr>
            <a:graphicFrameLocks noChangeAspect="1"/>
          </p:cNvGraphicFramePr>
          <p:nvPr/>
        </p:nvGraphicFramePr>
        <p:xfrm>
          <a:off x="1893888" y="5562600"/>
          <a:ext cx="4945062" cy="549275"/>
        </p:xfrm>
        <a:graphic>
          <a:graphicData uri="http://schemas.openxmlformats.org/presentationml/2006/ole">
            <mc:AlternateContent xmlns:mc="http://schemas.openxmlformats.org/markup-compatibility/2006">
              <mc:Choice xmlns:v="urn:schemas-microsoft-com:vml" Requires="v">
                <p:oleObj spid="_x0000_s32779" name="Equation" r:id="rId5" imgW="1828800" imgH="203200" progId="Equation.3">
                  <p:embed/>
                </p:oleObj>
              </mc:Choice>
              <mc:Fallback>
                <p:oleObj name="Equation" r:id="rId5" imgW="1828800" imgH="203200" progId="Equation.3">
                  <p:embed/>
                  <p:pic>
                    <p:nvPicPr>
                      <p:cNvPr id="112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3888" y="5562600"/>
                        <a:ext cx="49450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46210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solidFill>
                  <a:srgbClr val="C00000"/>
                </a:solidFill>
                <a:latin typeface="Times New Roman" pitchFamily="18" charset="0"/>
              </a:rPr>
              <a:t>Analysis of Variance Table</a:t>
            </a:r>
          </a:p>
        </p:txBody>
      </p:sp>
      <p:sp>
        <p:nvSpPr>
          <p:cNvPr id="12291" name="Rectangle 3"/>
          <p:cNvSpPr>
            <a:spLocks noGrp="1" noChangeArrowheads="1"/>
          </p:cNvSpPr>
          <p:nvPr>
            <p:ph type="body" idx="1"/>
          </p:nvPr>
        </p:nvSpPr>
        <p:spPr/>
        <p:txBody>
          <a:bodyPr/>
          <a:lstStyle/>
          <a:p>
            <a:pPr eaLnBrk="1" hangingPunct="1">
              <a:buFont typeface="Wingdings" pitchFamily="2" charset="2"/>
              <a:buNone/>
            </a:pPr>
            <a:endParaRPr lang="en-US" altLang="en-US" smtClean="0"/>
          </a:p>
          <a:p>
            <a:pPr eaLnBrk="1" hangingPunct="1">
              <a:buFont typeface="Wingdings" pitchFamily="2" charset="2"/>
              <a:buNone/>
            </a:pPr>
            <a:endParaRPr lang="en-US" altLang="en-US" smtClean="0"/>
          </a:p>
        </p:txBody>
      </p:sp>
      <p:graphicFrame>
        <p:nvGraphicFramePr>
          <p:cNvPr id="17412" name="Group 4"/>
          <p:cNvGraphicFramePr>
            <a:graphicFrameLocks noGrp="1"/>
          </p:cNvGraphicFramePr>
          <p:nvPr/>
        </p:nvGraphicFramePr>
        <p:xfrm>
          <a:off x="122238" y="1570038"/>
          <a:ext cx="8926512" cy="4667250"/>
        </p:xfrm>
        <a:graphic>
          <a:graphicData uri="http://schemas.openxmlformats.org/drawingml/2006/table">
            <a:tbl>
              <a:tblPr/>
              <a:tblGrid>
                <a:gridCol w="1786282">
                  <a:extLst>
                    <a:ext uri="{9D8B030D-6E8A-4147-A177-3AD203B41FA5}">
                      <a16:colId xmlns:a16="http://schemas.microsoft.com/office/drawing/2014/main" val="20000"/>
                    </a:ext>
                  </a:extLst>
                </a:gridCol>
                <a:gridCol w="1783834">
                  <a:extLst>
                    <a:ext uri="{9D8B030D-6E8A-4147-A177-3AD203B41FA5}">
                      <a16:colId xmlns:a16="http://schemas.microsoft.com/office/drawing/2014/main" val="20001"/>
                    </a:ext>
                  </a:extLst>
                </a:gridCol>
                <a:gridCol w="1786282">
                  <a:extLst>
                    <a:ext uri="{9D8B030D-6E8A-4147-A177-3AD203B41FA5}">
                      <a16:colId xmlns:a16="http://schemas.microsoft.com/office/drawing/2014/main" val="20002"/>
                    </a:ext>
                  </a:extLst>
                </a:gridCol>
                <a:gridCol w="1783832">
                  <a:extLst>
                    <a:ext uri="{9D8B030D-6E8A-4147-A177-3AD203B41FA5}">
                      <a16:colId xmlns:a16="http://schemas.microsoft.com/office/drawing/2014/main" val="20003"/>
                    </a:ext>
                  </a:extLst>
                </a:gridCol>
                <a:gridCol w="1786282">
                  <a:extLst>
                    <a:ext uri="{9D8B030D-6E8A-4147-A177-3AD203B41FA5}">
                      <a16:colId xmlns:a16="http://schemas.microsoft.com/office/drawing/2014/main" val="20004"/>
                    </a:ext>
                  </a:extLst>
                </a:gridCol>
              </a:tblGrid>
              <a:tr h="134831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Source</a:t>
                      </a:r>
                    </a:p>
                  </a:txBody>
                  <a:tcPr marL="91449" marR="91449"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Sum of Squares</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df</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Mean Square</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F-test</a:t>
                      </a:r>
                    </a:p>
                  </a:txBody>
                  <a:tcPr marL="91449" marR="91449"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063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Regression</a:t>
                      </a:r>
                    </a:p>
                  </a:txBody>
                  <a:tcPr marL="91449" marR="91449"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SSR</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P-1</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MSR=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SSR/P-1</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MSR/MSE</a:t>
                      </a:r>
                    </a:p>
                  </a:txBody>
                  <a:tcPr marL="91449" marR="91449"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63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Error</a:t>
                      </a:r>
                    </a:p>
                  </a:txBody>
                  <a:tcPr marL="91449" marR="91449"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SSE</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n-P</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MSE=</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smtClean="0">
                          <a:ln>
                            <a:noFill/>
                          </a:ln>
                          <a:solidFill>
                            <a:schemeClr val="tx1"/>
                          </a:solidFill>
                          <a:effectLst/>
                          <a:latin typeface="Times New Roman" pitchFamily="18" charset="0"/>
                        </a:rPr>
                        <a:t>SSE/n-P</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marL="91449" marR="91449"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63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Total</a:t>
                      </a:r>
                    </a:p>
                  </a:txBody>
                  <a:tcPr marL="91449" marR="91449"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SST</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rPr>
                        <a:t>n-1</a:t>
                      </a: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marL="91449" marR="91449" marT="45717" marB="4571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marL="91449" marR="91449"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5868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3600" smtClean="0">
                <a:solidFill>
                  <a:srgbClr val="C00000"/>
                </a:solidFill>
                <a:latin typeface="Times New Roman" pitchFamily="18" charset="0"/>
              </a:rPr>
              <a:t>F-test for the overall fit of the model</a:t>
            </a:r>
          </a:p>
        </p:txBody>
      </p:sp>
      <p:sp>
        <p:nvSpPr>
          <p:cNvPr id="13315" name="Rectangle 3"/>
          <p:cNvSpPr>
            <a:spLocks noGrp="1" noChangeArrowheads="1"/>
          </p:cNvSpPr>
          <p:nvPr>
            <p:ph type="body" idx="1"/>
          </p:nvPr>
        </p:nvSpPr>
        <p:spPr/>
        <p:txBody>
          <a:bodyPr/>
          <a:lstStyle/>
          <a:p>
            <a:pPr eaLnBrk="1" hangingPunct="1">
              <a:lnSpc>
                <a:spcPct val="90000"/>
              </a:lnSpc>
            </a:pPr>
            <a:r>
              <a:rPr lang="en-US" altLang="en-US" sz="2800" smtClean="0">
                <a:latin typeface="Times New Roman" pitchFamily="18" charset="0"/>
              </a:rPr>
              <a:t>To test the statistical significance of the regression relation between the response variable y and the set of  variables x</a:t>
            </a:r>
            <a:r>
              <a:rPr lang="en-US" altLang="en-US" sz="2800" baseline="-25000" smtClean="0">
                <a:latin typeface="Times New Roman" pitchFamily="18" charset="0"/>
              </a:rPr>
              <a:t>1</a:t>
            </a:r>
            <a:r>
              <a:rPr lang="en-US" altLang="en-US" sz="2800" smtClean="0">
                <a:latin typeface="Times New Roman" pitchFamily="18" charset="0"/>
              </a:rPr>
              <a:t>,…, x</a:t>
            </a:r>
            <a:r>
              <a:rPr lang="en-US" altLang="en-US" sz="2800" baseline="-25000" smtClean="0">
                <a:latin typeface="Times New Roman" pitchFamily="18" charset="0"/>
              </a:rPr>
              <a:t>k</a:t>
            </a:r>
            <a:r>
              <a:rPr lang="en-US" altLang="en-US" sz="2800" smtClean="0">
                <a:latin typeface="Times New Roman" pitchFamily="18" charset="0"/>
              </a:rPr>
              <a:t>, i.e. to choose between the alternatives:</a:t>
            </a:r>
          </a:p>
          <a:p>
            <a:pPr eaLnBrk="1" hangingPunct="1">
              <a:lnSpc>
                <a:spcPct val="90000"/>
              </a:lnSpc>
            </a:pPr>
            <a:endParaRPr lang="en-US" altLang="en-US" sz="2800" smtClean="0">
              <a:latin typeface="Times New Roman" pitchFamily="18" charset="0"/>
            </a:endParaRPr>
          </a:p>
          <a:p>
            <a:pPr eaLnBrk="1" hangingPunct="1">
              <a:lnSpc>
                <a:spcPct val="90000"/>
              </a:lnSpc>
            </a:pPr>
            <a:endParaRPr lang="en-US" altLang="en-US" sz="2800" smtClean="0">
              <a:latin typeface="Times New Roman" pitchFamily="18" charset="0"/>
            </a:endParaRPr>
          </a:p>
          <a:p>
            <a:pPr eaLnBrk="1" hangingPunct="1">
              <a:lnSpc>
                <a:spcPct val="90000"/>
              </a:lnSpc>
            </a:pPr>
            <a:r>
              <a:rPr lang="en-US" altLang="en-US" sz="2800" smtClean="0">
                <a:latin typeface="Times New Roman" pitchFamily="18" charset="0"/>
              </a:rPr>
              <a:t>We use the test statistic:</a:t>
            </a:r>
          </a:p>
          <a:p>
            <a:pPr eaLnBrk="1" hangingPunct="1">
              <a:lnSpc>
                <a:spcPct val="90000"/>
              </a:lnSpc>
              <a:buFont typeface="Wingdings" pitchFamily="2" charset="2"/>
              <a:buNone/>
            </a:pPr>
            <a:endParaRPr lang="en-US" altLang="en-US" sz="2800" smtClean="0">
              <a:latin typeface="Times New Roman" pitchFamily="18" charset="0"/>
            </a:endParaRPr>
          </a:p>
          <a:p>
            <a:pPr eaLnBrk="1" hangingPunct="1">
              <a:lnSpc>
                <a:spcPct val="90000"/>
              </a:lnSpc>
              <a:buFont typeface="Wingdings" pitchFamily="2" charset="2"/>
              <a:buNone/>
            </a:pPr>
            <a:endParaRPr lang="en-US" altLang="en-US" sz="2800" smtClean="0">
              <a:latin typeface="Times New Roman" pitchFamily="18" charset="0"/>
            </a:endParaRPr>
          </a:p>
          <a:p>
            <a:pPr eaLnBrk="1" hangingPunct="1">
              <a:lnSpc>
                <a:spcPct val="90000"/>
              </a:lnSpc>
              <a:buFont typeface="Wingdings" pitchFamily="2" charset="2"/>
              <a:buNone/>
            </a:pPr>
            <a:r>
              <a:rPr lang="en-US" altLang="en-US" sz="2800" smtClean="0">
                <a:latin typeface="Times New Roman" pitchFamily="18" charset="0"/>
              </a:rPr>
              <a:t>		</a:t>
            </a:r>
          </a:p>
        </p:txBody>
      </p:sp>
      <p:graphicFrame>
        <p:nvGraphicFramePr>
          <p:cNvPr id="13316" name="Object 4"/>
          <p:cNvGraphicFramePr>
            <a:graphicFrameLocks noChangeAspect="1"/>
          </p:cNvGraphicFramePr>
          <p:nvPr/>
        </p:nvGraphicFramePr>
        <p:xfrm>
          <a:off x="2701925" y="3101975"/>
          <a:ext cx="5405438" cy="1087438"/>
        </p:xfrm>
        <a:graphic>
          <a:graphicData uri="http://schemas.openxmlformats.org/presentationml/2006/ole">
            <mc:AlternateContent xmlns:mc="http://schemas.openxmlformats.org/markup-compatibility/2006">
              <mc:Choice xmlns:v="urn:schemas-microsoft-com:vml" Requires="v">
                <p:oleObj spid="_x0000_s33802" name="Equation" r:id="rId3" imgW="2146300" imgH="457200" progId="Equation.3">
                  <p:embed/>
                </p:oleObj>
              </mc:Choice>
              <mc:Fallback>
                <p:oleObj name="Equation" r:id="rId3" imgW="2146300" imgH="457200" progId="Equation.3">
                  <p:embed/>
                  <p:pic>
                    <p:nvPicPr>
                      <p:cNvPr id="133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925" y="3101975"/>
                        <a:ext cx="540543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5"/>
          <p:cNvGraphicFramePr>
            <a:graphicFrameLocks noChangeAspect="1"/>
          </p:cNvGraphicFramePr>
          <p:nvPr/>
        </p:nvGraphicFramePr>
        <p:xfrm>
          <a:off x="3886200" y="5181600"/>
          <a:ext cx="1447800" cy="881063"/>
        </p:xfrm>
        <a:graphic>
          <a:graphicData uri="http://schemas.openxmlformats.org/presentationml/2006/ole">
            <mc:AlternateContent xmlns:mc="http://schemas.openxmlformats.org/markup-compatibility/2006">
              <mc:Choice xmlns:v="urn:schemas-microsoft-com:vml" Requires="v">
                <p:oleObj spid="_x0000_s33803" name="Equation" r:id="rId5" imgW="647419" imgH="393529" progId="Equation.3">
                  <p:embed/>
                </p:oleObj>
              </mc:Choice>
              <mc:Fallback>
                <p:oleObj name="Equation" r:id="rId5" imgW="647419" imgH="393529" progId="Equation.3">
                  <p:embed/>
                  <p:pic>
                    <p:nvPicPr>
                      <p:cNvPr id="1331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5181600"/>
                        <a:ext cx="1447800"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8542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3600" smtClean="0">
                <a:solidFill>
                  <a:srgbClr val="C00000"/>
                </a:solidFill>
                <a:latin typeface="Times New Roman" pitchFamily="18" charset="0"/>
              </a:rPr>
              <a:t>F-test for the overall fit of the model</a:t>
            </a:r>
          </a:p>
        </p:txBody>
      </p:sp>
      <p:sp>
        <p:nvSpPr>
          <p:cNvPr id="14339" name="Rectangle 3"/>
          <p:cNvSpPr>
            <a:spLocks noGrp="1" noChangeArrowheads="1"/>
          </p:cNvSpPr>
          <p:nvPr>
            <p:ph type="body" idx="1"/>
          </p:nvPr>
        </p:nvSpPr>
        <p:spPr>
          <a:xfrm>
            <a:off x="330200" y="1600200"/>
            <a:ext cx="8483600" cy="4525963"/>
          </a:xfrm>
        </p:spPr>
        <p:txBody>
          <a:bodyPr/>
          <a:lstStyle/>
          <a:p>
            <a:pPr eaLnBrk="1" hangingPunct="1">
              <a:lnSpc>
                <a:spcPct val="90000"/>
              </a:lnSpc>
              <a:defRPr/>
            </a:pPr>
            <a:r>
              <a:rPr lang="en-US" altLang="en-US" sz="2800" dirty="0" smtClean="0">
                <a:latin typeface="Times New Roman" pitchFamily="18" charset="0"/>
              </a:rPr>
              <a:t>The decision rule at significance level </a:t>
            </a:r>
            <a:r>
              <a:rPr lang="en-US" altLang="en-US" sz="2800" dirty="0" smtClean="0">
                <a:latin typeface="Times New Roman" pitchFamily="18" charset="0"/>
                <a:sym typeface="Symbol" pitchFamily="18" charset="2"/>
              </a:rPr>
              <a:t> is:</a:t>
            </a:r>
          </a:p>
          <a:p>
            <a:pPr lvl="1" eaLnBrk="1" hangingPunct="1">
              <a:lnSpc>
                <a:spcPct val="90000"/>
              </a:lnSpc>
              <a:defRPr/>
            </a:pPr>
            <a:r>
              <a:rPr lang="en-US" altLang="en-US" sz="2400" dirty="0" smtClean="0">
                <a:latin typeface="Times New Roman" pitchFamily="18" charset="0"/>
              </a:rPr>
              <a:t>Reject H</a:t>
            </a:r>
            <a:r>
              <a:rPr lang="en-US" altLang="en-US" sz="2400" baseline="-25000" dirty="0" smtClean="0">
                <a:latin typeface="Times New Roman" pitchFamily="18" charset="0"/>
              </a:rPr>
              <a:t>0</a:t>
            </a:r>
            <a:r>
              <a:rPr lang="en-US" altLang="en-US" sz="2400" dirty="0" smtClean="0">
                <a:latin typeface="Times New Roman" pitchFamily="18" charset="0"/>
              </a:rPr>
              <a:t> if</a:t>
            </a:r>
          </a:p>
          <a:p>
            <a:pPr lvl="1" eaLnBrk="1" hangingPunct="1">
              <a:lnSpc>
                <a:spcPct val="90000"/>
              </a:lnSpc>
              <a:defRPr/>
            </a:pPr>
            <a:endParaRPr lang="en-US" altLang="en-US" sz="2400" dirty="0" smtClean="0">
              <a:latin typeface="Times New Roman" pitchFamily="18" charset="0"/>
            </a:endParaRPr>
          </a:p>
          <a:p>
            <a:pPr lvl="1" eaLnBrk="1" hangingPunct="1">
              <a:lnSpc>
                <a:spcPct val="90000"/>
              </a:lnSpc>
              <a:defRPr/>
            </a:pPr>
            <a:r>
              <a:rPr lang="en-US" altLang="en-US" sz="2400" dirty="0" smtClean="0">
                <a:latin typeface="Times New Roman" pitchFamily="18" charset="0"/>
              </a:rPr>
              <a:t>Where the critical value F(</a:t>
            </a:r>
            <a:r>
              <a:rPr lang="en-US" altLang="en-US" sz="2400" dirty="0" smtClean="0">
                <a:latin typeface="Times New Roman" pitchFamily="18" charset="0"/>
                <a:sym typeface="Symbol" pitchFamily="18" charset="2"/>
              </a:rPr>
              <a:t>, p-1, n-p) can be found from an F-table.  </a:t>
            </a:r>
            <a:endParaRPr lang="en-US" altLang="en-US" sz="2400" dirty="0" smtClean="0">
              <a:latin typeface="Times New Roman" pitchFamily="18" charset="0"/>
            </a:endParaRPr>
          </a:p>
          <a:p>
            <a:pPr eaLnBrk="1" hangingPunct="1">
              <a:lnSpc>
                <a:spcPct val="90000"/>
              </a:lnSpc>
              <a:defRPr/>
            </a:pPr>
            <a:r>
              <a:rPr lang="en-US" altLang="en-US" sz="2800" dirty="0" smtClean="0">
                <a:latin typeface="Times New Roman" pitchFamily="18" charset="0"/>
              </a:rPr>
              <a:t>The existence of a regression relation by itself does not assure that useful prediction can be made by using it.</a:t>
            </a:r>
          </a:p>
          <a:p>
            <a:pPr marL="0" indent="0" eaLnBrk="1" hangingPunct="1">
              <a:lnSpc>
                <a:spcPct val="90000"/>
              </a:lnSpc>
              <a:buFont typeface="Arial" charset="0"/>
              <a:buNone/>
              <a:defRPr/>
            </a:pPr>
            <a:endParaRPr lang="en-US" altLang="en-US" sz="2800" dirty="0" smtClean="0">
              <a:latin typeface="Times New Roman" pitchFamily="18" charset="0"/>
            </a:endParaRPr>
          </a:p>
          <a:p>
            <a:pPr eaLnBrk="1" hangingPunct="1">
              <a:lnSpc>
                <a:spcPct val="90000"/>
              </a:lnSpc>
              <a:defRPr/>
            </a:pPr>
            <a:r>
              <a:rPr lang="en-US" altLang="en-US" sz="2800" dirty="0" smtClean="0">
                <a:latin typeface="Times New Roman" pitchFamily="18" charset="0"/>
              </a:rPr>
              <a:t>Note that when p-1=1, this test reduces to the F-test for testing in simple linear regression whether or not </a:t>
            </a:r>
            <a:r>
              <a:rPr lang="en-US" altLang="en-US" sz="2800" dirty="0" smtClean="0">
                <a:latin typeface="Times New Roman" pitchFamily="18" charset="0"/>
                <a:sym typeface="Symbol" pitchFamily="18" charset="2"/>
              </a:rPr>
              <a:t></a:t>
            </a:r>
            <a:r>
              <a:rPr lang="en-US" altLang="en-US" sz="2800" baseline="-25000" dirty="0" smtClean="0">
                <a:latin typeface="Times New Roman" pitchFamily="18" charset="0"/>
                <a:sym typeface="Symbol" pitchFamily="18" charset="2"/>
              </a:rPr>
              <a:t>1</a:t>
            </a:r>
            <a:r>
              <a:rPr lang="en-US" altLang="en-US" sz="2800" dirty="0" smtClean="0">
                <a:latin typeface="Times New Roman" pitchFamily="18" charset="0"/>
                <a:sym typeface="Symbol" pitchFamily="18" charset="2"/>
              </a:rPr>
              <a:t>= 0</a:t>
            </a:r>
            <a:endParaRPr lang="en-US" altLang="en-US" sz="2800" dirty="0" smtClean="0">
              <a:latin typeface="Times New Roman" pitchFamily="18" charset="0"/>
            </a:endParaRPr>
          </a:p>
          <a:p>
            <a:pPr eaLnBrk="1" hangingPunct="1">
              <a:lnSpc>
                <a:spcPct val="90000"/>
              </a:lnSpc>
              <a:buFont typeface="Wingdings" pitchFamily="2" charset="2"/>
              <a:buNone/>
              <a:defRPr/>
            </a:pPr>
            <a:endParaRPr lang="en-US" altLang="en-US" sz="2800" dirty="0" smtClean="0">
              <a:latin typeface="Times New Roman" pitchFamily="18" charset="0"/>
            </a:endParaRPr>
          </a:p>
        </p:txBody>
      </p:sp>
      <p:graphicFrame>
        <p:nvGraphicFramePr>
          <p:cNvPr id="14340" name="Object 1024"/>
          <p:cNvGraphicFramePr>
            <a:graphicFrameLocks noChangeAspect="1"/>
          </p:cNvGraphicFramePr>
          <p:nvPr/>
        </p:nvGraphicFramePr>
        <p:xfrm>
          <a:off x="3427413" y="2286000"/>
          <a:ext cx="4198937" cy="608013"/>
        </p:xfrm>
        <a:graphic>
          <a:graphicData uri="http://schemas.openxmlformats.org/presentationml/2006/ole">
            <mc:AlternateContent xmlns:mc="http://schemas.openxmlformats.org/markup-compatibility/2006">
              <mc:Choice xmlns:v="urn:schemas-microsoft-com:vml" Requires="v">
                <p:oleObj spid="_x0000_s34822" name="Equation" r:id="rId3" imgW="1358310" imgH="203112" progId="Equation.3">
                  <p:embed/>
                </p:oleObj>
              </mc:Choice>
              <mc:Fallback>
                <p:oleObj name="Equation" r:id="rId3" imgW="1358310" imgH="203112" progId="Equation.3">
                  <p:embed/>
                  <p:pic>
                    <p:nvPicPr>
                      <p:cNvPr id="1434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286000"/>
                        <a:ext cx="41989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56365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Checking assumptions</a:t>
            </a:r>
          </a:p>
        </p:txBody>
      </p:sp>
      <p:sp>
        <p:nvSpPr>
          <p:cNvPr id="28675"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Plot the residuals versus the predicted values from the regression line.</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Also plot the residuals versus each of the predictors.</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If non-random patterns in these plots, the assumptions might be violated.</a:t>
            </a:r>
          </a:p>
          <a:p>
            <a:pPr eaLnBrk="1" hangingPunct="1"/>
            <a:endParaRPr lang="en-US" altLang="en-US" dirty="0" smtClean="0">
              <a:ea typeface="ＭＳ Ｐゴシック" panose="020B0600070205080204" pitchFamily="34" charset="-128"/>
            </a:endParaRP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2112668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Plot of residuals versus predicted values</a:t>
            </a:r>
          </a:p>
        </p:txBody>
      </p:sp>
      <p:sp>
        <p:nvSpPr>
          <p:cNvPr id="29699" name="Content Placeholder 2"/>
          <p:cNvSpPr>
            <a:spLocks noGrp="1"/>
          </p:cNvSpPr>
          <p:nvPr>
            <p:ph sz="quarter" idx="1"/>
          </p:nvPr>
        </p:nvSpPr>
        <p:spPr>
          <a:xfrm>
            <a:off x="914400" y="1447800"/>
            <a:ext cx="3886200" cy="4572000"/>
          </a:xfrm>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This plot has a fan shape.</a:t>
            </a: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It suggests non-constant variance (heteroscedastic).</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We need to transform variables.</a:t>
            </a:r>
          </a:p>
          <a:p>
            <a:pPr eaLnBrk="1" hangingPunct="1"/>
            <a:endParaRPr lang="en-US" altLang="en-US" dirty="0" smtClean="0">
              <a:ea typeface="ＭＳ Ｐゴシック" panose="020B0600070205080204" pitchFamily="34" charset="-128"/>
            </a:endParaRPr>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600200"/>
            <a:ext cx="8610600" cy="605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00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Plots of residuals vs. predictors</a:t>
            </a:r>
          </a:p>
        </p:txBody>
      </p:sp>
      <p:pic>
        <p:nvPicPr>
          <p:cNvPr id="30723"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09600" y="3886200"/>
            <a:ext cx="6858000" cy="2892425"/>
          </a:xfrm>
          <a:noFill/>
        </p:spPr>
      </p:pic>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7800"/>
            <a:ext cx="83820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6603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Summary of residual plots</a:t>
            </a:r>
          </a:p>
        </p:txBody>
      </p:sp>
      <p:sp>
        <p:nvSpPr>
          <p:cNvPr id="31747"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There appears to be a non-random pattern in the plot of residuals versus experience, and also versus age.  </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This model can be improved.</a:t>
            </a: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2057052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Modeling categorical predictors</a:t>
            </a:r>
          </a:p>
        </p:txBody>
      </p:sp>
      <p:sp>
        <p:nvSpPr>
          <p:cNvPr id="32771" name="Content Placeholder 2"/>
          <p:cNvSpPr>
            <a:spLocks noGrp="1"/>
          </p:cNvSpPr>
          <p:nvPr>
            <p:ph sz="quarter" idx="1"/>
          </p:nvPr>
        </p:nvSpPr>
        <p:spPr/>
        <p:txBody>
          <a:bodyPr/>
          <a:lstStyle/>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When predictors are categorical and assigned numbers, regressions using those numbers make no sense.</a:t>
            </a:r>
          </a:p>
          <a:p>
            <a:pPr eaLnBrk="1" hangingPunct="1"/>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Instead, we make “dummy variables” to stand in for the categorical variables.</a:t>
            </a:r>
          </a:p>
          <a:p>
            <a:pPr eaLnBrk="1" hangingPunct="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432006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Collinearity</a:t>
            </a:r>
          </a:p>
        </p:txBody>
      </p:sp>
      <p:sp>
        <p:nvSpPr>
          <p:cNvPr id="33795" name="Content Placeholder 2"/>
          <p:cNvSpPr>
            <a:spLocks noGrp="1"/>
          </p:cNvSpPr>
          <p:nvPr>
            <p:ph sz="quarter" idx="1"/>
          </p:nvPr>
        </p:nvSpPr>
        <p:spPr/>
        <p:txBody>
          <a:bodyPr/>
          <a:lstStyle/>
          <a:p>
            <a:r>
              <a:rPr lang="en-US" altLang="en-US" sz="2200" dirty="0" smtClean="0">
                <a:ea typeface="ＭＳ Ｐゴシック" panose="020B0600070205080204" pitchFamily="34" charset="-128"/>
              </a:rPr>
              <a:t>When predictors are highly correlated, standard errors are inflated</a:t>
            </a:r>
          </a:p>
          <a:p>
            <a:r>
              <a:rPr lang="en-US" altLang="en-US" sz="2200" dirty="0" smtClean="0">
                <a:ea typeface="ＭＳ Ｐゴシック" panose="020B0600070205080204" pitchFamily="34" charset="-128"/>
              </a:rPr>
              <a:t>Conceptual example:</a:t>
            </a:r>
          </a:p>
          <a:p>
            <a:pPr lvl="1"/>
            <a:r>
              <a:rPr lang="en-US" altLang="en-US" sz="2200" dirty="0" smtClean="0">
                <a:ea typeface="ＭＳ Ｐゴシック" panose="020B0600070205080204" pitchFamily="34" charset="-128"/>
              </a:rPr>
              <a:t>Suppose two variables X and Z are exactly the same.</a:t>
            </a:r>
          </a:p>
          <a:p>
            <a:pPr lvl="1"/>
            <a:r>
              <a:rPr lang="en-US" altLang="en-US" sz="2200" dirty="0" smtClean="0">
                <a:ea typeface="ＭＳ Ｐゴシック" panose="020B0600070205080204" pitchFamily="34" charset="-128"/>
              </a:rPr>
              <a:t>Suppose the population regression line of  Y on X is</a:t>
            </a:r>
          </a:p>
          <a:p>
            <a:pPr lvl="2">
              <a:buFont typeface="Wingdings 2" panose="05020102010507070707" pitchFamily="18" charset="2"/>
              <a:buNone/>
            </a:pPr>
            <a:r>
              <a:rPr lang="en-US" altLang="en-US" sz="2200" dirty="0" smtClean="0">
                <a:ea typeface="ＭＳ Ｐゴシック" panose="020B0600070205080204" pitchFamily="34" charset="-128"/>
              </a:rPr>
              <a:t>Y = 10 + 5X</a:t>
            </a:r>
          </a:p>
          <a:p>
            <a:pPr lvl="1">
              <a:buFont typeface="Wingdings 2" panose="05020102010507070707" pitchFamily="18" charset="2"/>
              <a:buNone/>
            </a:pPr>
            <a:endParaRPr lang="en-US" altLang="en-US" sz="2200" dirty="0" smtClean="0">
              <a:ea typeface="ＭＳ Ｐゴシック" panose="020B0600070205080204" pitchFamily="34" charset="-128"/>
            </a:endParaRPr>
          </a:p>
          <a:p>
            <a:pPr lvl="1"/>
            <a:r>
              <a:rPr lang="en-US" altLang="en-US" sz="2200" dirty="0" smtClean="0">
                <a:ea typeface="ＭＳ Ｐゴシック" panose="020B0600070205080204" pitchFamily="34" charset="-128"/>
              </a:rPr>
              <a:t>Fit a regression using sample data of  Y on both X and Z.  We could plug in any value for the coefficients of X and Z, so long as they add up to 5.  Equivalently this means that the standard errors for the coefficients are huge</a:t>
            </a:r>
          </a:p>
          <a:p>
            <a:pPr lvl="1">
              <a:buFont typeface="Wingdings 2" panose="05020102010507070707" pitchFamily="18" charset="2"/>
              <a:buNone/>
            </a:pPr>
            <a:r>
              <a:rPr lang="en-US" altLang="en-US" dirty="0" smtClean="0">
                <a:ea typeface="ＭＳ Ｐゴシック" panose="020B0600070205080204" pitchFamily="34" charset="-128"/>
              </a:rPr>
              <a:t> </a:t>
            </a:r>
          </a:p>
        </p:txBody>
      </p:sp>
    </p:spTree>
    <p:extLst>
      <p:ext uri="{BB962C8B-B14F-4D97-AF65-F5344CB8AC3E}">
        <p14:creationId xmlns:p14="http://schemas.microsoft.com/office/powerpoint/2010/main" val="320232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3600" dirty="0" smtClean="0">
                <a:solidFill>
                  <a:srgbClr val="C00000"/>
                </a:solidFill>
                <a:latin typeface="Times New Roman" pitchFamily="18" charset="0"/>
              </a:rPr>
              <a:t>Estimating the parameters of the model</a:t>
            </a:r>
          </a:p>
        </p:txBody>
      </p:sp>
      <p:sp>
        <p:nvSpPr>
          <p:cNvPr id="6147" name="Rectangle 3"/>
          <p:cNvSpPr>
            <a:spLocks noGrp="1" noChangeArrowheads="1"/>
          </p:cNvSpPr>
          <p:nvPr>
            <p:ph type="body" idx="1"/>
          </p:nvPr>
        </p:nvSpPr>
        <p:spPr/>
        <p:txBody>
          <a:bodyPr/>
          <a:lstStyle/>
          <a:p>
            <a:pPr eaLnBrk="1" hangingPunct="1">
              <a:lnSpc>
                <a:spcPct val="90000"/>
              </a:lnSpc>
            </a:pPr>
            <a:r>
              <a:rPr lang="en-US" altLang="en-US" sz="2800" dirty="0" smtClean="0">
                <a:latin typeface="Times New Roman" pitchFamily="18" charset="0"/>
                <a:sym typeface="Symbol" pitchFamily="18" charset="2"/>
              </a:rPr>
              <a:t>The values of the regression parameters </a:t>
            </a:r>
            <a:r>
              <a:rPr lang="en-US" altLang="en-US" sz="2800" baseline="-25000" dirty="0" err="1" smtClean="0">
                <a:latin typeface="Times New Roman" pitchFamily="18" charset="0"/>
                <a:sym typeface="Symbol" pitchFamily="18" charset="2"/>
              </a:rPr>
              <a:t>i</a:t>
            </a:r>
            <a:r>
              <a:rPr lang="en-US" altLang="en-US" sz="2800" baseline="-25000" dirty="0" smtClean="0">
                <a:latin typeface="Times New Roman" pitchFamily="18" charset="0"/>
                <a:sym typeface="Symbol" pitchFamily="18" charset="2"/>
              </a:rPr>
              <a:t> </a:t>
            </a:r>
            <a:r>
              <a:rPr lang="en-US" altLang="en-US" sz="2800" dirty="0" smtClean="0">
                <a:latin typeface="Times New Roman" pitchFamily="18" charset="0"/>
                <a:sym typeface="Symbol" pitchFamily="18" charset="2"/>
              </a:rPr>
              <a:t>are not known. We estimate them from data. </a:t>
            </a:r>
          </a:p>
          <a:p>
            <a:pPr eaLnBrk="1" hangingPunct="1">
              <a:lnSpc>
                <a:spcPct val="90000"/>
              </a:lnSpc>
            </a:pPr>
            <a:r>
              <a:rPr lang="en-US" altLang="en-US" sz="2800" dirty="0" smtClean="0">
                <a:latin typeface="Times New Roman" pitchFamily="18" charset="0"/>
                <a:sym typeface="Symbol" pitchFamily="18" charset="2"/>
              </a:rPr>
              <a:t>As in the simple linear regression case, we use the least-squares method to fit a linear function</a:t>
            </a:r>
          </a:p>
          <a:p>
            <a:pPr eaLnBrk="1" hangingPunct="1">
              <a:lnSpc>
                <a:spcPct val="90000"/>
              </a:lnSpc>
              <a:buFont typeface="Wingdings" pitchFamily="2" charset="2"/>
              <a:buNone/>
            </a:pPr>
            <a:r>
              <a:rPr lang="en-US" altLang="en-US" sz="2800" dirty="0" smtClean="0">
                <a:latin typeface="Times New Roman" pitchFamily="18" charset="0"/>
                <a:sym typeface="Symbol" pitchFamily="18" charset="2"/>
              </a:rPr>
              <a:t>		</a:t>
            </a:r>
          </a:p>
          <a:p>
            <a:pPr eaLnBrk="1" hangingPunct="1">
              <a:lnSpc>
                <a:spcPct val="90000"/>
              </a:lnSpc>
              <a:buFont typeface="Wingdings" pitchFamily="2" charset="2"/>
              <a:buNone/>
            </a:pPr>
            <a:r>
              <a:rPr lang="en-US" altLang="en-US" sz="2800" dirty="0" smtClean="0">
                <a:latin typeface="Times New Roman" pitchFamily="18" charset="0"/>
              </a:rPr>
              <a:t>    </a:t>
            </a:r>
          </a:p>
          <a:p>
            <a:pPr eaLnBrk="1" hangingPunct="1">
              <a:lnSpc>
                <a:spcPct val="90000"/>
              </a:lnSpc>
              <a:buFont typeface="Wingdings" pitchFamily="2" charset="2"/>
              <a:buNone/>
            </a:pPr>
            <a:r>
              <a:rPr lang="en-US" altLang="en-US" sz="2800" dirty="0" smtClean="0">
                <a:latin typeface="Times New Roman" pitchFamily="18" charset="0"/>
              </a:rPr>
              <a:t>     to the data.</a:t>
            </a:r>
          </a:p>
          <a:p>
            <a:pPr eaLnBrk="1" hangingPunct="1">
              <a:lnSpc>
                <a:spcPct val="90000"/>
              </a:lnSpc>
            </a:pPr>
            <a:r>
              <a:rPr lang="en-US" altLang="en-US" sz="2800" dirty="0" smtClean="0">
                <a:latin typeface="Times New Roman" pitchFamily="18" charset="0"/>
              </a:rPr>
              <a:t>The least-squares method chooses the b’s that make the sum of squares of the residuals as small as possible.</a:t>
            </a:r>
          </a:p>
          <a:p>
            <a:pPr eaLnBrk="1" hangingPunct="1">
              <a:lnSpc>
                <a:spcPct val="90000"/>
              </a:lnSpc>
              <a:buFont typeface="Wingdings" pitchFamily="2" charset="2"/>
              <a:buNone/>
            </a:pPr>
            <a:endParaRPr lang="en-US" altLang="en-US" sz="2800" dirty="0" smtClean="0">
              <a:latin typeface="Times New Roman" pitchFamily="18" charset="0"/>
            </a:endParaRPr>
          </a:p>
        </p:txBody>
      </p:sp>
      <p:graphicFrame>
        <p:nvGraphicFramePr>
          <p:cNvPr id="6148" name="Object 4"/>
          <p:cNvGraphicFramePr>
            <a:graphicFrameLocks noChangeAspect="1"/>
          </p:cNvGraphicFramePr>
          <p:nvPr/>
        </p:nvGraphicFramePr>
        <p:xfrm>
          <a:off x="2243138" y="3560763"/>
          <a:ext cx="6203950" cy="758825"/>
        </p:xfrm>
        <a:graphic>
          <a:graphicData uri="http://schemas.openxmlformats.org/presentationml/2006/ole">
            <mc:AlternateContent xmlns:mc="http://schemas.openxmlformats.org/markup-compatibility/2006">
              <mc:Choice xmlns:v="urn:schemas-microsoft-com:vml" Requires="v">
                <p:oleObj spid="_x0000_s6158" name="Equation" r:id="rId3" imgW="2019300" imgH="241300" progId="Equation.3">
                  <p:embed/>
                </p:oleObj>
              </mc:Choice>
              <mc:Fallback>
                <p:oleObj name="Equation" r:id="rId3" imgW="20193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8" y="3560763"/>
                        <a:ext cx="62039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General warnings for multiple regression</a:t>
            </a:r>
          </a:p>
        </p:txBody>
      </p:sp>
      <p:sp>
        <p:nvSpPr>
          <p:cNvPr id="34819" name="Content Placeholder 2"/>
          <p:cNvSpPr>
            <a:spLocks noGrp="1"/>
          </p:cNvSpPr>
          <p:nvPr>
            <p:ph sz="quarter" idx="1"/>
          </p:nvPr>
        </p:nvSpPr>
        <p:spPr/>
        <p:txBody>
          <a:bodyPr/>
          <a:lstStyle/>
          <a:p>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Be even more wary of extrapolation.  Because there are several predictors, you can extrapolate in many ways</a:t>
            </a:r>
          </a:p>
          <a:p>
            <a:endPar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r>
              <a:rPr lang="en-US" altLang="en-US" dirty="0" smtClean="0">
                <a:latin typeface="Times New Roman" panose="02020603050405020304" pitchFamily="18" charset="0"/>
                <a:ea typeface="ＭＳ Ｐゴシック" panose="020B0600070205080204" pitchFamily="34" charset="-128"/>
                <a:cs typeface="Times New Roman" panose="02020603050405020304" pitchFamily="18" charset="0"/>
              </a:rPr>
              <a:t>Multiple regression shows association.  It does not prove causality.  Only a carefully designed observational study or randomized experiment can show causality  </a:t>
            </a:r>
          </a:p>
        </p:txBody>
      </p:sp>
    </p:spTree>
    <p:extLst>
      <p:ext uri="{BB962C8B-B14F-4D97-AF65-F5344CB8AC3E}">
        <p14:creationId xmlns:p14="http://schemas.microsoft.com/office/powerpoint/2010/main" val="391052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z="3600" smtClean="0">
                <a:solidFill>
                  <a:srgbClr val="C00000"/>
                </a:solidFill>
                <a:latin typeface="Times New Roman" pitchFamily="18" charset="0"/>
              </a:rPr>
              <a:t>Estimating the parameters of the model</a:t>
            </a:r>
            <a:endParaRPr lang="en-US" altLang="en-US" sz="3600" smtClean="0">
              <a:solidFill>
                <a:srgbClr val="C00000"/>
              </a:solidFill>
            </a:endParaRPr>
          </a:p>
        </p:txBody>
      </p:sp>
      <p:sp>
        <p:nvSpPr>
          <p:cNvPr id="7171" name="Content Placeholder 2"/>
          <p:cNvSpPr>
            <a:spLocks noGrp="1"/>
          </p:cNvSpPr>
          <p:nvPr>
            <p:ph idx="1"/>
          </p:nvPr>
        </p:nvSpPr>
        <p:spPr/>
        <p:txBody>
          <a:bodyPr/>
          <a:lstStyle/>
          <a:p>
            <a:pPr eaLnBrk="1" hangingPunct="1"/>
            <a:r>
              <a:rPr lang="en-US" altLang="en-US" sz="2800" smtClean="0">
                <a:latin typeface="Times New Roman" pitchFamily="18" charset="0"/>
                <a:cs typeface="Times New Roman" pitchFamily="18" charset="0"/>
              </a:rPr>
              <a:t>The least-squares estimates are the values that minimize the quantity</a:t>
            </a:r>
          </a:p>
          <a:p>
            <a:pPr eaLnBrk="1" hangingPunct="1"/>
            <a:endParaRPr lang="en-US" altLang="en-US" sz="2800" smtClean="0">
              <a:latin typeface="Times New Roman" pitchFamily="18" charset="0"/>
              <a:cs typeface="Times New Roman" pitchFamily="18" charset="0"/>
            </a:endParaRPr>
          </a:p>
          <a:p>
            <a:pPr eaLnBrk="1" hangingPunct="1"/>
            <a:endParaRPr lang="en-US" altLang="en-US" sz="2800" smtClean="0">
              <a:latin typeface="Times New Roman" pitchFamily="18" charset="0"/>
              <a:cs typeface="Times New Roman" pitchFamily="18" charset="0"/>
            </a:endParaRPr>
          </a:p>
          <a:p>
            <a:pPr eaLnBrk="1" hangingPunct="1"/>
            <a:r>
              <a:rPr lang="en-US" altLang="en-US" sz="2800" smtClean="0">
                <a:latin typeface="Times New Roman" pitchFamily="18" charset="0"/>
                <a:cs typeface="Times New Roman" pitchFamily="18" charset="0"/>
              </a:rPr>
              <a:t>Since the formulas for the least-squares estimates are complicated and hand calculation is out of question, we are content to understand the least-squares principle and let software do the computations.</a:t>
            </a:r>
          </a:p>
          <a:p>
            <a:pPr eaLnBrk="1" hangingPunct="1">
              <a:buFont typeface="Wingdings" pitchFamily="2" charset="2"/>
              <a:buNone/>
            </a:pPr>
            <a:r>
              <a:rPr lang="en-US" altLang="en-US" smtClean="0"/>
              <a:t>		</a:t>
            </a:r>
          </a:p>
        </p:txBody>
      </p:sp>
      <p:graphicFrame>
        <p:nvGraphicFramePr>
          <p:cNvPr id="7172" name="Object 2"/>
          <p:cNvGraphicFramePr>
            <a:graphicFrameLocks noChangeAspect="1"/>
          </p:cNvGraphicFramePr>
          <p:nvPr/>
        </p:nvGraphicFramePr>
        <p:xfrm>
          <a:off x="3714750" y="2497138"/>
          <a:ext cx="2330450" cy="1130300"/>
        </p:xfrm>
        <a:graphic>
          <a:graphicData uri="http://schemas.openxmlformats.org/presentationml/2006/ole">
            <mc:AlternateContent xmlns:mc="http://schemas.openxmlformats.org/markup-compatibility/2006">
              <mc:Choice xmlns:v="urn:schemas-microsoft-com:vml" Requires="v">
                <p:oleObj spid="_x0000_s7182" name="Equation" r:id="rId3" imgW="774364" imgH="431613" progId="Equation.3">
                  <p:embed/>
                </p:oleObj>
              </mc:Choice>
              <mc:Fallback>
                <p:oleObj name="Equation" r:id="rId3" imgW="774364" imgH="4316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497138"/>
                        <a:ext cx="23304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sz="3600" dirty="0" smtClean="0">
                <a:solidFill>
                  <a:srgbClr val="C00000"/>
                </a:solidFill>
                <a:latin typeface="Times New Roman" pitchFamily="18" charset="0"/>
              </a:rPr>
              <a:t>Estimating the parameters of the model</a:t>
            </a:r>
            <a:endParaRPr lang="en-US" altLang="en-US" sz="3600" dirty="0" smtClean="0">
              <a:solidFill>
                <a:srgbClr val="C00000"/>
              </a:solidFill>
            </a:endParaRPr>
          </a:p>
        </p:txBody>
      </p:sp>
      <p:sp>
        <p:nvSpPr>
          <p:cNvPr id="8195" name="Content Placeholder 2"/>
          <p:cNvSpPr>
            <a:spLocks noGrp="1"/>
          </p:cNvSpPr>
          <p:nvPr>
            <p:ph idx="1"/>
          </p:nvPr>
        </p:nvSpPr>
        <p:spPr/>
        <p:txBody>
          <a:bodyPr/>
          <a:lstStyle/>
          <a:p>
            <a:pPr eaLnBrk="1" hangingPunct="1">
              <a:lnSpc>
                <a:spcPct val="90000"/>
              </a:lnSpc>
            </a:pPr>
            <a:r>
              <a:rPr lang="en-US" altLang="en-US" sz="2800" smtClean="0">
                <a:latin typeface="Times New Roman" pitchFamily="18" charset="0"/>
                <a:sym typeface="Symbol" pitchFamily="18" charset="2"/>
              </a:rPr>
              <a:t>The estimate of </a:t>
            </a:r>
            <a:r>
              <a:rPr lang="en-US" altLang="en-US" sz="2800" baseline="-25000" smtClean="0">
                <a:latin typeface="Times New Roman" pitchFamily="18" charset="0"/>
                <a:sym typeface="Symbol" pitchFamily="18" charset="2"/>
              </a:rPr>
              <a:t>i</a:t>
            </a:r>
            <a:r>
              <a:rPr lang="en-US" altLang="en-US" sz="2800" smtClean="0">
                <a:latin typeface="Times New Roman" pitchFamily="18" charset="0"/>
                <a:sym typeface="Symbol" pitchFamily="18" charset="2"/>
              </a:rPr>
              <a:t> is b</a:t>
            </a:r>
            <a:r>
              <a:rPr lang="en-US" altLang="en-US" sz="2800" baseline="-25000" smtClean="0">
                <a:latin typeface="Times New Roman" pitchFamily="18" charset="0"/>
                <a:sym typeface="Symbol" pitchFamily="18" charset="2"/>
              </a:rPr>
              <a:t>i</a:t>
            </a:r>
            <a:r>
              <a:rPr lang="en-US" altLang="en-US" sz="2800" smtClean="0">
                <a:latin typeface="Times New Roman" pitchFamily="18" charset="0"/>
                <a:sym typeface="Symbol" pitchFamily="18" charset="2"/>
              </a:rPr>
              <a:t> and it indicates the change in the mean response per unit increase in X</a:t>
            </a:r>
            <a:r>
              <a:rPr lang="en-US" altLang="en-US" sz="2800" baseline="-25000" smtClean="0">
                <a:latin typeface="Times New Roman" pitchFamily="18" charset="0"/>
                <a:sym typeface="Symbol" pitchFamily="18" charset="2"/>
              </a:rPr>
              <a:t>i</a:t>
            </a:r>
            <a:r>
              <a:rPr lang="en-US" altLang="en-US" sz="2800" smtClean="0">
                <a:latin typeface="Times New Roman" pitchFamily="18" charset="0"/>
                <a:sym typeface="Symbol" pitchFamily="18" charset="2"/>
              </a:rPr>
              <a:t> when the rest of the independent variables in the model are held constant.</a:t>
            </a:r>
            <a:endParaRPr lang="en-US" altLang="en-US" sz="2800" smtClean="0">
              <a:latin typeface="Times New Roman" pitchFamily="18" charset="0"/>
            </a:endParaRPr>
          </a:p>
          <a:p>
            <a:pPr eaLnBrk="1" hangingPunct="1">
              <a:lnSpc>
                <a:spcPct val="90000"/>
              </a:lnSpc>
            </a:pPr>
            <a:r>
              <a:rPr lang="en-US" altLang="en-US" sz="2800" smtClean="0">
                <a:latin typeface="Times New Roman" pitchFamily="18" charset="0"/>
              </a:rPr>
              <a:t>The parameters </a:t>
            </a:r>
            <a:r>
              <a:rPr lang="en-US" altLang="en-US" sz="2800" smtClean="0">
                <a:latin typeface="Times New Roman" pitchFamily="18" charset="0"/>
                <a:sym typeface="Symbol" pitchFamily="18" charset="2"/>
              </a:rPr>
              <a:t></a:t>
            </a:r>
            <a:r>
              <a:rPr lang="en-US" altLang="en-US" sz="2800" baseline="-25000" smtClean="0">
                <a:latin typeface="Times New Roman" pitchFamily="18" charset="0"/>
                <a:sym typeface="Symbol" pitchFamily="18" charset="2"/>
              </a:rPr>
              <a:t>i</a:t>
            </a:r>
            <a:r>
              <a:rPr lang="en-US" altLang="en-US" sz="2800" smtClean="0">
                <a:latin typeface="Times New Roman" pitchFamily="18" charset="0"/>
                <a:sym typeface="Symbol" pitchFamily="18" charset="2"/>
              </a:rPr>
              <a:t> are frequently called partial regression coefficients because they reflect the partial effect of one independent variable when the rest of independent variables are included in the model and are held constant</a:t>
            </a:r>
          </a:p>
          <a:p>
            <a:pPr eaLnBrk="1" hangingPunct="1">
              <a:buFont typeface="Wingdings" pitchFamily="2" charset="2"/>
              <a:buNone/>
            </a:pPr>
            <a:endParaRPr lang="en-US" altLang="en-US"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altLang="en-US" sz="32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Motivating example: Sex discrimination in wages</a:t>
            </a:r>
          </a:p>
        </p:txBody>
      </p:sp>
      <p:sp>
        <p:nvSpPr>
          <p:cNvPr id="15363" name="Content Placeholder 2"/>
          <p:cNvSpPr>
            <a:spLocks noGrp="1"/>
          </p:cNvSpPr>
          <p:nvPr>
            <p:ph sz="quarter" idx="1"/>
          </p:nvPr>
        </p:nvSpPr>
        <p:spPr/>
        <p:txBody>
          <a:bodyPr/>
          <a:lstStyle/>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In 1970’s, Harris Trust and Savings Bank was used for discrimination on the basis of sex.</a:t>
            </a:r>
          </a:p>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Analysis of salaries of employees of one type (skilled, entry-level clerical) presented as evidence by the defense.</a:t>
            </a:r>
          </a:p>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Did female employees tend to receive lower starting salaries than similarly qualified and experienced male employees? </a:t>
            </a:r>
          </a:p>
          <a:p>
            <a:pPr eaLnBrk="1" hangingPunct="1">
              <a:buFont typeface="Wingdings 2" panose="05020102010507070707" pitchFamily="18" charset="2"/>
              <a:buNone/>
            </a:pPr>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2535140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Variables collected </a:t>
            </a:r>
          </a:p>
        </p:txBody>
      </p:sp>
      <p:sp>
        <p:nvSpPr>
          <p:cNvPr id="17411" name="Content Placeholder 2"/>
          <p:cNvSpPr>
            <a:spLocks noGrp="1"/>
          </p:cNvSpPr>
          <p:nvPr>
            <p:ph sz="quarter" idx="1"/>
          </p:nvPr>
        </p:nvSpPr>
        <p:spPr/>
        <p:txBody>
          <a:bodyPr>
            <a:normAutofit/>
          </a:bodyPr>
          <a:lstStyle/>
          <a:p>
            <a:pPr eaLnBrk="1" hangingPunct="1">
              <a:lnSpc>
                <a:spcPct val="90000"/>
              </a:lnSpc>
            </a:pPr>
            <a:r>
              <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rPr>
              <a:t>93 employees on data file (61 female, 32 male).</a:t>
            </a:r>
          </a:p>
          <a:p>
            <a:pPr eaLnBrk="1" hangingPunct="1">
              <a:lnSpc>
                <a:spcPct val="90000"/>
              </a:lnSpc>
            </a:pPr>
            <a:endParaRPr lang="en-US" altLang="en-US" sz="24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lvl="1" eaLnBrk="1" hangingPunct="1">
              <a:lnSpc>
                <a:spcPct val="90000"/>
              </a:lnSpc>
            </a:pPr>
            <a:r>
              <a:rPr lang="en-US" altLang="en-US" sz="2200" dirty="0" err="1" smtClean="0">
                <a:latin typeface="Times New Roman" panose="02020603050405020304" pitchFamily="18" charset="0"/>
                <a:ea typeface="ＭＳ Ｐゴシック" panose="020B0600070205080204" pitchFamily="34" charset="-128"/>
                <a:cs typeface="Times New Roman" panose="02020603050405020304" pitchFamily="18" charset="0"/>
              </a:rPr>
              <a:t>bsal</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Annual salary at time of hire.</a:t>
            </a:r>
          </a:p>
          <a:p>
            <a:pPr lvl="1" eaLnBrk="1" hangingPunct="1">
              <a:lnSpc>
                <a:spcPct val="90000"/>
              </a:lnSpc>
            </a:pP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sal77 :   Annual salary in 1977.</a:t>
            </a:r>
          </a:p>
          <a:p>
            <a:pPr lvl="1" eaLnBrk="1" hangingPunct="1">
              <a:lnSpc>
                <a:spcPct val="90000"/>
              </a:lnSpc>
            </a:pPr>
            <a:r>
              <a:rPr lang="en-US" altLang="en-US" sz="2200" dirty="0" err="1" smtClean="0">
                <a:latin typeface="Times New Roman" panose="02020603050405020304" pitchFamily="18" charset="0"/>
                <a:ea typeface="ＭＳ Ｐゴシック" panose="020B0600070205080204" pitchFamily="34" charset="-128"/>
                <a:cs typeface="Times New Roman" panose="02020603050405020304" pitchFamily="18" charset="0"/>
              </a:rPr>
              <a:t>educ</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years of education.</a:t>
            </a:r>
          </a:p>
          <a:p>
            <a:pPr lvl="1" eaLnBrk="1" hangingPunct="1">
              <a:lnSpc>
                <a:spcPct val="90000"/>
              </a:lnSpc>
            </a:pPr>
            <a:r>
              <a:rPr lang="en-US" altLang="en-US" sz="2200" dirty="0" err="1" smtClean="0">
                <a:latin typeface="Times New Roman" panose="02020603050405020304" pitchFamily="18" charset="0"/>
                <a:ea typeface="ＭＳ Ｐゴシック" panose="020B0600070205080204" pitchFamily="34" charset="-128"/>
                <a:cs typeface="Times New Roman" panose="02020603050405020304" pitchFamily="18" charset="0"/>
              </a:rPr>
              <a:t>exper</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months previous work prior to hire at bank.</a:t>
            </a:r>
          </a:p>
          <a:p>
            <a:pPr lvl="1" eaLnBrk="1" hangingPunct="1">
              <a:lnSpc>
                <a:spcPct val="90000"/>
              </a:lnSpc>
            </a:pPr>
            <a:r>
              <a:rPr lang="en-US" altLang="en-US" sz="2200" dirty="0" err="1" smtClean="0">
                <a:latin typeface="Times New Roman" panose="02020603050405020304" pitchFamily="18" charset="0"/>
                <a:ea typeface="ＭＳ Ｐゴシック" panose="020B0600070205080204" pitchFamily="34" charset="-128"/>
                <a:cs typeface="Times New Roman" panose="02020603050405020304" pitchFamily="18" charset="0"/>
              </a:rPr>
              <a:t>fsex</a:t>
            </a: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     1 if female, 0 if male</a:t>
            </a:r>
          </a:p>
          <a:p>
            <a:pPr lvl="1" eaLnBrk="1" hangingPunct="1">
              <a:lnSpc>
                <a:spcPct val="90000"/>
              </a:lnSpc>
            </a:pP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senior:  months worked at bank since hired</a:t>
            </a:r>
          </a:p>
          <a:p>
            <a:pPr lvl="1" eaLnBrk="1" hangingPunct="1">
              <a:lnSpc>
                <a:spcPct val="90000"/>
              </a:lnSpc>
            </a:pPr>
            <a:r>
              <a:rPr lang="en-US" altLang="en-US" sz="2200" dirty="0" smtClean="0">
                <a:latin typeface="Times New Roman" panose="02020603050405020304" pitchFamily="18" charset="0"/>
                <a:ea typeface="ＭＳ Ｐゴシック" panose="020B0600070205080204" pitchFamily="34" charset="-128"/>
                <a:cs typeface="Times New Roman" panose="02020603050405020304" pitchFamily="18" charset="0"/>
              </a:rPr>
              <a:t>age:     months</a:t>
            </a:r>
          </a:p>
          <a:p>
            <a:pPr marL="0" indent="0" eaLnBrk="1" hangingPunct="1">
              <a:lnSpc>
                <a:spcPct val="90000"/>
              </a:lnSpc>
              <a:buNone/>
            </a:pPr>
            <a:endParaRPr lang="en-US" altLang="en-US" sz="2400" dirty="0" smtClean="0">
              <a:ea typeface="ＭＳ Ｐゴシック" panose="020B0600070205080204" pitchFamily="34" charset="-128"/>
            </a:endParaRPr>
          </a:p>
          <a:p>
            <a:pPr eaLnBrk="1" hangingPunct="1">
              <a:lnSpc>
                <a:spcPct val="90000"/>
              </a:lnSpc>
            </a:pPr>
            <a:endParaRPr lang="en-US" altLang="en-US" sz="2400" dirty="0" smtClean="0">
              <a:ea typeface="ＭＳ Ｐゴシック" panose="020B0600070205080204" pitchFamily="34" charset="-128"/>
            </a:endParaRPr>
          </a:p>
          <a:p>
            <a:pPr eaLnBrk="1" hangingPunct="1">
              <a:lnSpc>
                <a:spcPct val="90000"/>
              </a:lnSpc>
            </a:pPr>
            <a:endParaRPr lang="en-US" altLang="en-US" sz="2400" dirty="0" smtClean="0">
              <a:ea typeface="ＭＳ Ｐゴシック" panose="020B0600070205080204" pitchFamily="34" charset="-128"/>
            </a:endParaRPr>
          </a:p>
          <a:p>
            <a:pPr eaLnBrk="1" hangingPunct="1">
              <a:lnSpc>
                <a:spcPct val="90000"/>
              </a:lnSpc>
            </a:pPr>
            <a:endParaRPr lang="en-US" altLang="en-US" sz="2400" dirty="0" smtClean="0">
              <a:ea typeface="ＭＳ Ｐゴシック" panose="020B0600070205080204" pitchFamily="34" charset="-128"/>
            </a:endParaRPr>
          </a:p>
        </p:txBody>
      </p:sp>
    </p:spTree>
    <p:extLst>
      <p:ext uri="{BB962C8B-B14F-4D97-AF65-F5344CB8AC3E}">
        <p14:creationId xmlns:p14="http://schemas.microsoft.com/office/powerpoint/2010/main" val="2177549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z="3600" dirty="0" smtClean="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Comparison for male and females</a:t>
            </a:r>
          </a:p>
        </p:txBody>
      </p:sp>
      <p:sp>
        <p:nvSpPr>
          <p:cNvPr id="17411" name="Content Placeholder 2"/>
          <p:cNvSpPr>
            <a:spLocks noGrp="1"/>
          </p:cNvSpPr>
          <p:nvPr>
            <p:ph sz="quarter" idx="1"/>
          </p:nvPr>
        </p:nvSpPr>
        <p:spPr>
          <a:xfrm>
            <a:off x="351692" y="1447800"/>
            <a:ext cx="4448908" cy="4572000"/>
          </a:xfrm>
        </p:spPr>
        <p:txBody>
          <a:bodyPr/>
          <a:lstStyle/>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This shows men started at higher salaries than women (t = 6.3, p &lt; 0.0001).</a:t>
            </a:r>
          </a:p>
          <a:p>
            <a:pPr eaLnBrk="1" hangingPunct="1"/>
            <a:endPar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r>
              <a:rPr lang="en-US" altLang="en-US" sz="2800" dirty="0" smtClean="0">
                <a:latin typeface="Times New Roman" panose="02020603050405020304" pitchFamily="18" charset="0"/>
                <a:ea typeface="ＭＳ Ｐゴシック" panose="020B0600070205080204" pitchFamily="34" charset="-128"/>
                <a:cs typeface="Times New Roman" panose="02020603050405020304" pitchFamily="18" charset="0"/>
              </a:rPr>
              <a:t>But, it doesn’t control for other characteristics.</a:t>
            </a:r>
          </a:p>
          <a:p>
            <a:pPr eaLnBrk="1" hangingPunct="1"/>
            <a:endParaRPr lang="en-US" altLang="en-US" dirty="0" smtClean="0">
              <a:ea typeface="ＭＳ Ｐゴシック" panose="020B0600070205080204" pitchFamily="34" charset="-128"/>
            </a:endParaRPr>
          </a:p>
          <a:p>
            <a:pPr eaLnBrk="1" hangingPunct="1">
              <a:buFont typeface="Wingdings 2" panose="05020102010507070707" pitchFamily="18" charset="2"/>
              <a:buNone/>
            </a:pPr>
            <a:endParaRPr lang="en-US" altLang="en-US" dirty="0" smtClean="0">
              <a:ea typeface="ＭＳ Ｐゴシック" panose="020B0600070205080204" pitchFamily="34" charset="-128"/>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785" y="1576754"/>
            <a:ext cx="434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1322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Multiple Linear Regression  &amp;quot;&quot;/&gt;&lt;property id=&quot;20307&quot; value=&quot;262&quot;/&gt;&lt;/object&gt;&lt;object type=&quot;3&quot; unique_id=&quot;10005&quot;&gt;&lt;property id=&quot;20148&quot; value=&quot;5&quot;/&gt;&lt;property id=&quot;20300&quot; value=&quot;Slide 2 - &amp;quot;Linear regression model with 3 predictors&amp;quot;&quot;/&gt;&lt;property id=&quot;20307&quot; value=&quot;323&quot;/&gt;&lt;/object&gt;&lt;object type=&quot;3&quot; unique_id=&quot;10006&quot;&gt;&lt;property id=&quot;20148&quot; value=&quot;5&quot;/&gt;&lt;property id=&quot;20300&quot; value=&quot;Slide 3&quot;/&gt;&lt;property id=&quot;20307&quot; value=&quot;325&quot;/&gt;&lt;/object&gt;&lt;object type=&quot;3&quot; unique_id=&quot;10007&quot;&gt;&lt;property id=&quot;20148&quot; value=&quot;5&quot;/&gt;&lt;property id=&quot;20300&quot; value=&quot;Slide 4 - &amp;quot;Multiple Linear Regression&amp;quot;&quot;/&gt;&lt;property id=&quot;20307&quot; value=&quot;273&quot;/&gt;&lt;/object&gt;&lt;object type=&quot;3&quot; unique_id=&quot;10008&quot;&gt;&lt;property id=&quot;20148&quot; value=&quot;5&quot;/&gt;&lt;property id=&quot;20300&quot; value=&quot;Slide 5 - &amp;quot;Prediction Equation &amp;amp; Residuals&amp;quot;&quot;/&gt;&lt;property id=&quot;20307&quot; value=&quot;275&quot;/&gt;&lt;/object&gt;&lt;object type=&quot;3&quot; unique_id=&quot;10009&quot;&gt;&lt;property id=&quot;20148&quot; value=&quot;5&quot;/&gt;&lt;property id=&quot;20300&quot; value=&quot;Slide 6&quot;/&gt;&lt;property id=&quot;20307&quot; value=&quot;285&quot;/&gt;&lt;/object&gt;&lt;object type=&quot;3&quot; unique_id=&quot;10010&quot;&gt;&lt;property id=&quot;20148&quot; value=&quot;5&quot;/&gt;&lt;property id=&quot;20300&quot; value=&quot;Slide 7 - &amp;quot;Standard Regression Output&amp;quot;&quot;/&gt;&lt;property id=&quot;20307&quot; value=&quot;277&quot;/&gt;&lt;/object&gt;&lt;object type=&quot;3&quot; unique_id=&quot;10011&quot;&gt;&lt;property id=&quot;20148&quot; value=&quot;5&quot;/&gt;&lt;property id=&quot;20300&quot; value=&quot;Slide 8 - &amp;quot;Testing for the Overall Model - F-test&amp;quot;&quot;/&gt;&lt;property id=&quot;20307&quot; value=&quot;279&quot;/&gt;&lt;/object&gt;&lt;object type=&quot;3&quot; unique_id=&quot;10012&quot;&gt;&lt;property id=&quot;20148&quot; value=&quot;5&quot;/&gt;&lt;property id=&quot;20300&quot; value=&quot;Slide 9 - &amp;quot;Testing Individual Partial Coefficients - t-tests&amp;quot;&quot;/&gt;&lt;property id=&quot;20307&quot; value=&quot;281&quot;/&gt;&lt;/object&gt;&lt;object type=&quot;3&quot; unique_id=&quot;10013&quot;&gt;&lt;property id=&quot;20148&quot; value=&quot;5&quot;/&gt;&lt;property id=&quot;20300&quot; value=&quot;Slide 10 - &amp;quot;Multiple Linear regression &amp;quot;&quot;/&gt;&lt;property id=&quot;20307&quot; value=&quot;287&quot;/&gt;&lt;/object&gt;&lt;object type=&quot;3&quot; unique_id=&quot;10014&quot;&gt;&lt;property id=&quot;20148&quot; value=&quot;5&quot;/&gt;&lt;property id=&quot;20300&quot; value=&quot;Slide 23 - &amp;quot;Example: Brain and body size predictive of intelligence?&amp;quot;&quot;/&gt;&lt;property id=&quot;20307&quot; value=&quot;288&quot;/&gt;&lt;/object&gt;&lt;object type=&quot;3&quot; unique_id=&quot;10015&quot;&gt;&lt;property id=&quot;20148&quot; value=&quot;5&quot;/&gt;&lt;property id=&quot;20300&quot; value=&quot;Slide 24 - &amp;quot;Linear regression model with 3 predictors&amp;quot;&quot;/&gt;&lt;property id=&quot;20307&quot; value=&quot;327&quot;/&gt;&lt;/object&gt;&lt;object type=&quot;3&quot; unique_id=&quot;10016&quot;&gt;&lt;property id=&quot;20148&quot; value=&quot;5&quot;/&gt;&lt;property id=&quot;20300&quot; value=&quot;Slide 25 - &amp;quot;Scatter matrix plots&amp;quot;&quot;/&gt;&lt;property id=&quot;20307&quot; value=&quot;289&quot;/&gt;&lt;/object&gt;&lt;object type=&quot;3&quot; unique_id=&quot;10017&quot;&gt;&lt;property id=&quot;20148&quot; value=&quot;5&quot;/&gt;&lt;property id=&quot;20300&quot; value=&quot;Slide 26 - &amp;quot;Scatter matrix plot&amp;quot;&quot;/&gt;&lt;property id=&quot;20307&quot; value=&quot;290&quot;/&gt;&lt;/object&gt;&lt;object type=&quot;3&quot; unique_id=&quot;10018&quot;&gt;&lt;property id=&quot;20148&quot; value=&quot;5&quot;/&gt;&lt;property id=&quot;20300&quot; value=&quot;Slide 27 - &amp;quot;Matrix plot in R&amp;quot;&quot;/&gt;&lt;property id=&quot;20307&quot; value=&quot;291&quot;/&gt;&lt;/object&gt;&lt;object type=&quot;3&quot; unique_id=&quot;10019&quot;&gt;&lt;property id=&quot;20148&quot; value=&quot;5&quot;/&gt;&lt;property id=&quot;20300&quot; value=&quot;Slide 28 - &amp;quot;Correlation matrix&amp;quot;&quot;/&gt;&lt;property id=&quot;20307&quot; value=&quot;292&quot;/&gt;&lt;/object&gt;&lt;object type=&quot;3&quot; unique_id=&quot;10020&quot;&gt;&lt;property id=&quot;20148&quot; value=&quot;5&quot;/&gt;&lt;property id=&quot;20300&quot; value=&quot;Slide 29 - &amp;quot;Correlation matrix in R&amp;quot;&quot;/&gt;&lt;property id=&quot;20307&quot; value=&quot;293&quot;/&gt;&lt;/object&gt;&lt;object type=&quot;3&quot; unique_id=&quot;10021&quot;&gt;&lt;property id=&quot;20148&quot; value=&quot;5&quot;/&gt;&lt;property id=&quot;20300&quot; value=&quot;Slide 30 - &amp;quot;Fitting multiple regression model in R&amp;quot;&quot;/&gt;&lt;property id=&quot;20307&quot; value=&quot;295&quot;/&gt;&lt;/object&gt;&lt;object type=&quot;3&quot; unique_id=&quot;10022&quot;&gt;&lt;property id=&quot;20148&quot; value=&quot;5&quot;/&gt;&lt;property id=&quot;20300&quot; value=&quot;Slide 31&quot;/&gt;&lt;property id=&quot;20307&quot; value=&quot;296&quot;/&gt;&lt;/object&gt;&lt;object type=&quot;3&quot; unique_id=&quot;10023&quot;&gt;&lt;property id=&quot;20148&quot; value=&quot;5&quot;/&gt;&lt;property id=&quot;20300&quot; value=&quot;Slide 33 - &amp;quot;Confidence intervals for βk&amp;#x0D;&amp;#x0A;(Multiple linear regression)&amp;quot;&quot;/&gt;&lt;property id=&quot;20307&quot; value=&quot;297&quot;/&gt;&lt;/object&gt;&lt;object type=&quot;3&quot; unique_id=&quot;10024&quot;&gt;&lt;property id=&quot;20148&quot; value=&quot;5&quot;/&gt;&lt;property id=&quot;20300&quot; value=&quot;Slide 34&quot;/&gt;&lt;property id=&quot;20307&quot; value=&quot;298&quot;/&gt;&lt;/object&gt;&lt;object type=&quot;3&quot; unique_id=&quot;10025&quot;&gt;&lt;property id=&quot;20148&quot; value=&quot;5&quot;/&gt;&lt;property id=&quot;20300&quot; value=&quot;Slide 35 - &amp;quot;Coefficient of (multiple) determination&amp;quot;&quot;/&gt;&lt;property id=&quot;20307&quot; value=&quot;299&quot;/&gt;&lt;/object&gt;&lt;object type=&quot;3&quot; unique_id=&quot;10026&quot;&gt;&lt;property id=&quot;20148&quot; value=&quot;5&quot;/&gt;&lt;property id=&quot;20300&quot; value=&quot;Slide 36 - &amp;quot;Adjusted coefficient of multiple determination&amp;quot;&quot;/&gt;&lt;property id=&quot;20307&quot; value=&quot;300&quot;/&gt;&lt;/object&gt;&lt;object type=&quot;3&quot; unique_id=&quot;10027&quot;&gt;&lt;property id=&quot;20148&quot; value=&quot;5&quot;/&gt;&lt;property id=&quot;20300&quot; value=&quot;Slide 37 - &amp;quot;Adjusted coefficient of multiple determination&amp;quot;&quot;/&gt;&lt;property id=&quot;20307&quot; value=&quot;301&quot;/&gt;&lt;/object&gt;&lt;object type=&quot;3&quot; unique_id=&quot;10028&quot;&gt;&lt;property id=&quot;20148&quot; value=&quot;5&quot;/&gt;&lt;property id=&quot;20300&quot; value=&quot;Slide 38&quot;/&gt;&lt;property id=&quot;20307&quot; value=&quot;302&quot;/&gt;&lt;/object&gt;&lt;object type=&quot;3&quot; unique_id=&quot;10029&quot;&gt;&lt;property id=&quot;20148&quot; value=&quot;5&quot;/&gt;&lt;property id=&quot;20300&quot; value=&quot;Slide 39 - &amp;quot;Impact of the adjustment&amp;quot;&quot;/&gt;&lt;property id=&quot;20307&quot; value=&quot;303&quot;/&gt;&lt;/object&gt;&lt;object type=&quot;3&quot; unique_id=&quot;10030&quot;&gt;&lt;property id=&quot;20148&quot; value=&quot;5&quot;/&gt;&lt;property id=&quot;20300&quot; value=&quot;Slide 40&quot;/&gt;&lt;property id=&quot;20307&quot; value=&quot;304&quot;/&gt;&lt;/object&gt;&lt;object type=&quot;3&quot; unique_id=&quot;10031&quot;&gt;&lt;property id=&quot;20148&quot; value=&quot;5&quot;/&gt;&lt;property id=&quot;20300&quot; value=&quot;Slide 41&quot;/&gt;&lt;property id=&quot;20307&quot; value=&quot;307&quot;/&gt;&lt;/object&gt;&lt;object type=&quot;3&quot; unique_id=&quot;10032&quot;&gt;&lt;property id=&quot;20148&quot; value=&quot;5&quot;/&gt;&lt;property id=&quot;20300&quot; value=&quot;Slide 42 - &amp;quot;Diagnostics and remedial measures&amp;quot;&quot;/&gt;&lt;property id=&quot;20307&quot; value=&quot;308&quot;/&gt;&lt;/object&gt;&lt;object type=&quot;3&quot; unique_id=&quot;10033&quot;&gt;&lt;property id=&quot;20148&quot; value=&quot;5&quot;/&gt;&lt;property id=&quot;20300&quot; value=&quot;Slide 43 - &amp;quot;Residuals against each predictor&amp;quot;&quot;/&gt;&lt;property id=&quot;20307&quot; value=&quot;309&quot;/&gt;&lt;/object&gt;&lt;object type=&quot;3&quot; unique_id=&quot;10034&quot;&gt;&lt;property id=&quot;20148&quot; value=&quot;5&quot;/&gt;&lt;property id=&quot;20300&quot; value=&quot;Slide 44&quot;/&gt;&lt;property id=&quot;20307&quot; value=&quot;310&quot;/&gt;&lt;/object&gt;&lt;object type=&quot;3&quot; unique_id=&quot;10035&quot;&gt;&lt;property id=&quot;20148&quot; value=&quot;5&quot;/&gt;&lt;property id=&quot;20300&quot; value=&quot;Slide 45&quot;/&gt;&lt;property id=&quot;20307&quot; value=&quot;311&quot;/&gt;&lt;/object&gt;&lt;object type=&quot;3&quot; unique_id=&quot;10036&quot;&gt;&lt;property id=&quot;20148&quot; value=&quot;5&quot;/&gt;&lt;property id=&quot;20300&quot; value=&quot;Slide 46&quot;/&gt;&lt;property id=&quot;20307&quot; value=&quot;312&quot;/&gt;&lt;/object&gt;&lt;object type=&quot;3&quot; unique_id=&quot;10037&quot;&gt;&lt;property id=&quot;20148&quot; value=&quot;5&quot;/&gt;&lt;property id=&quot;20300&quot; value=&quot;Slide 47&quot;/&gt;&lt;property id=&quot;20307&quot; value=&quot;313&quot;/&gt;&lt;/object&gt;&lt;object type=&quot;3&quot; unique_id=&quot;10302&quot;&gt;&lt;property id=&quot;20148&quot; value=&quot;5&quot;/&gt;&lt;property id=&quot;20300&quot; value=&quot;Slide 32 - &amp;quot;Recall:  confidence intervals        (Simple linear regression)&amp;quot;&quot;/&gt;&lt;property id=&quot;20307&quot; value=&quot;329&quot;/&gt;&lt;/object&gt;&lt;object type=&quot;3&quot; unique_id=&quot;10503&quot;&gt;&lt;property id=&quot;20148&quot; value=&quot;5&quot;/&gt;&lt;property id=&quot;20300&quot; value=&quot;Slide 48 - &amp;quot;Multiple Regression with two Predictor Variables.&amp;quot;&quot;/&gt;&lt;property id=&quot;20307&quot; value=&quot;330&quot;/&gt;&lt;/object&gt;&lt;object type=&quot;3&quot; unique_id=&quot;10504&quot;&gt;&lt;property id=&quot;20148&quot; value=&quot;5&quot;/&gt;&lt;property id=&quot;20300&quot; value=&quot;Slide 49 - &amp;quot;Scatter plot matrix look for shape of function, outliers&amp;quot;&quot;/&gt;&lt;property id=&quot;20307&quot; value=&quot;331&quot;/&gt;&lt;/object&gt;&lt;object type=&quot;3&quot; unique_id=&quot;10505&quot;&gt;&lt;property id=&quot;20148&quot; value=&quot;5&quot;/&gt;&lt;property id=&quot;20300&quot; value=&quot;Slide 50 - &amp;quot;Model Fit&amp;quot;&quot;/&gt;&lt;property id=&quot;20307&quot; value=&quot;332&quot;/&gt;&lt;/object&gt;&lt;object type=&quot;3&quot; unique_id=&quot;10820&quot;&gt;&lt;property id=&quot;20148&quot; value=&quot;5&quot;/&gt;&lt;property id=&quot;20300&quot; value=&quot;Slide 51 - &amp;quot;Testing for the Overall Model - F-test&amp;quot;&quot;/&gt;&lt;property id=&quot;20307&quot; value=&quot;335&quot;/&gt;&lt;/object&gt;&lt;object type=&quot;3&quot; unique_id=&quot;10821&quot;&gt;&lt;property id=&quot;20148&quot; value=&quot;5&quot;/&gt;&lt;property id=&quot;20300&quot; value=&quot;Slide 52 - &amp;quot;F-test for Regression Relation&amp;quot;&quot;/&gt;&lt;property id=&quot;20307&quot; value=&quot;337&quot;/&gt;&lt;/object&gt;&lt;object type=&quot;3&quot; unique_id=&quot;10991&quot;&gt;&lt;property id=&quot;20148&quot; value=&quot;5&quot;/&gt;&lt;property id=&quot;20300&quot; value=&quot;Slide 53 - &amp;quot;Residual Analysis&amp;quot;&quot;/&gt;&lt;property id=&quot;20307&quot; value=&quot;338&quot;/&gt;&lt;/object&gt;&lt;object type=&quot;3&quot; unique_id=&quot;10992&quot;&gt;&lt;property id=&quot;20148&quot; value=&quot;5&quot;/&gt;&lt;property id=&quot;20300&quot; value=&quot;Slide 54 - &amp;quot;Simultaneous CI for the parameters&amp;quot;&quot;/&gt;&lt;property id=&quot;20307&quot; value=&quot;339&quot;/&gt;&lt;/object&gt;&lt;object type=&quot;3&quot; unique_id=&quot;11169&quot;&gt;&lt;property id=&quot;20148&quot; value=&quot;5&quot;/&gt;&lt;property id=&quot;20300&quot; value=&quot;Slide 55 - &amp;quot;Confidence Interval for mean Responses( page 246)&amp;#x0D;&amp;#x0A;&amp;quot;&quot;/&gt;&lt;property id=&quot;20307&quot; value=&quot;340&quot;/&gt;&lt;/object&gt;&lt;object type=&quot;3&quot; unique_id=&quot;11170&quot;&gt;&lt;property id=&quot;20148&quot; value=&quot;5&quot;/&gt;&lt;property id=&quot;20300&quot; value=&quot;Slide 56 - &amp;quot;Simultaneous Prediction interval on mean at a new point(Page 247).&amp;quot;&quot;/&gt;&lt;property id=&quot;20307&quot; value=&quot;341&quot;/&gt;&lt;/object&gt;&lt;object type=&quot;3&quot; unique_id=&quot;12183&quot;&gt;&lt;property id=&quot;20148&quot; value=&quot;5&quot;/&gt;&lt;property id=&quot;20300&quot; value=&quot;Slide 11 - &amp;quot;Example&amp;quot;&quot;/&gt;&lt;property id=&quot;20307&quot; value=&quot;343&quot;/&gt;&lt;/object&gt;&lt;object type=&quot;3&quot; unique_id=&quot;12184&quot;&gt;&lt;property id=&quot;20148&quot; value=&quot;5&quot;/&gt;&lt;property id=&quot;20300&quot; value=&quot;Slide 12 - &amp;quot;Example&amp;quot;&quot;/&gt;&lt;property id=&quot;20307&quot; value=&quot;344&quot;/&gt;&lt;/object&gt;&lt;object type=&quot;3&quot; unique_id=&quot;12185&quot;&gt;&lt;property id=&quot;20148&quot; value=&quot;5&quot;/&gt;&lt;property id=&quot;20300&quot; value=&quot;Slide 13 - &amp;quot;Question?&amp;quot;&quot;/&gt;&lt;property id=&quot;20307&quot; value=&quot;345&quot;/&gt;&lt;/object&gt;&lt;object type=&quot;3&quot; unique_id=&quot;12186&quot;&gt;&lt;property id=&quot;20148&quot; value=&quot;5&quot;/&gt;&lt;property id=&quot;20300&quot; value=&quot;Slide 14 - &amp;quot;Linear regression model with 2 predictors&amp;quot;&quot;/&gt;&lt;property id=&quot;20307&quot; value=&quot;354&quot;/&gt;&lt;/object&gt;&lt;object type=&quot;3&quot; unique_id=&quot;12187&quot;&gt;&lt;property id=&quot;20148&quot; value=&quot;5&quot;/&gt;&lt;property id=&quot;20300&quot; value=&quot;Slide 15 - &amp;quot;Multiple Regression Output&amp;#x0D;&amp;#x0A;&amp;quot;&quot;/&gt;&lt;property id=&quot;20307&quot; value=&quot;346&quot;/&gt;&lt;/object&gt;&lt;object type=&quot;3&quot; unique_id=&quot;12188&quot;&gt;&lt;property id=&quot;20148&quot; value=&quot;5&quot;/&gt;&lt;property id=&quot;20300&quot; value=&quot;Slide 16 - &amp;quot;Multiple Regression Equation&amp;#x0D;&amp;#x0A;&amp;quot;&quot;/&gt;&lt;property id=&quot;20307&quot; value=&quot;347&quot;/&gt;&lt;/object&gt;&lt;object type=&quot;3&quot; unique_id=&quot;12189&quot;&gt;&lt;property id=&quot;20148&quot; value=&quot;5&quot;/&gt;&lt;property id=&quot;20300&quot; value=&quot;Slide 17 - &amp;quot;Multiple Regression Equation&amp;#x0D;&amp;#x0A;&amp;quot;&quot;/&gt;&lt;property id=&quot;20307&quot; value=&quot;348&quot;/&gt;&lt;/object&gt;&lt;object type=&quot;3&quot; unique_id=&quot;12190&quot;&gt;&lt;property id=&quot;20148&quot; value=&quot;5&quot;/&gt;&lt;property id=&quot;20300&quot; value=&quot;Slide 18 - &amp;quot;Multiple Regression Equation&amp;#x0D;&amp;#x0A;&amp;quot;&quot;/&gt;&lt;property id=&quot;20307&quot; value=&quot;349&quot;/&gt;&lt;/object&gt;&lt;object type=&quot;3&quot; unique_id=&quot;12191&quot;&gt;&lt;property id=&quot;20148&quot; value=&quot;5&quot;/&gt;&lt;property id=&quot;20300&quot; value=&quot;Slide 19 - &amp;quot;Multiple Regression Equation&amp;#x0D;&amp;#x0A;&amp;quot;&quot;/&gt;&lt;property id=&quot;20307&quot; value=&quot;350&quot;/&gt;&lt;/object&gt;&lt;object type=&quot;3&quot; unique_id=&quot;12192&quot;&gt;&lt;property id=&quot;20148&quot; value=&quot;5&quot;/&gt;&lt;property id=&quot;20300&quot; value=&quot;Slide 20 - &amp;quot;Multiple Regression Prediction&amp;#x0D;&amp;#x0A;&amp;quot;&quot;/&gt;&lt;property id=&quot;20307&quot; value=&quot;351&quot;/&gt;&lt;/object&gt;&lt;object type=&quot;3&quot; unique_id=&quot;12193&quot;&gt;&lt;property id=&quot;20148&quot; value=&quot;5&quot;/&gt;&lt;property id=&quot;20300&quot; value=&quot;Slide 21 - &amp;quot;Coefficient of Multiple Determination&amp;quot;&quot;/&gt;&lt;property id=&quot;20307&quot; value=&quot;352&quot;/&gt;&lt;/object&gt;&lt;object type=&quot;3&quot; unique_id=&quot;12194&quot;&gt;&lt;property id=&quot;20148&quot; value=&quot;5&quot;/&gt;&lt;property id=&quot;20300&quot; value=&quot;Slide 22 - &amp;quot;Linear regression model with 3 predictors&amp;quot;&quot;/&gt;&lt;property id=&quot;20307&quot; value=&quot;355&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4061</TotalTime>
  <Words>1655</Words>
  <Application>Microsoft Office PowerPoint</Application>
  <PresentationFormat>On-screen Show (4:3)</PresentationFormat>
  <Paragraphs>235</Paragraphs>
  <Slides>40</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Calibri</vt:lpstr>
      <vt:lpstr>Wingdings</vt:lpstr>
      <vt:lpstr>Arial</vt:lpstr>
      <vt:lpstr>Symbol</vt:lpstr>
      <vt:lpstr>ＭＳ Ｐゴシック</vt:lpstr>
      <vt:lpstr>Times New Roman</vt:lpstr>
      <vt:lpstr>Wingdings 2</vt:lpstr>
      <vt:lpstr>Greek Symbols</vt:lpstr>
      <vt:lpstr>Office Theme</vt:lpstr>
      <vt:lpstr>Equation</vt:lpstr>
      <vt:lpstr>Multiple Linear Regression  </vt:lpstr>
      <vt:lpstr>Linear regression model with 3 predictors</vt:lpstr>
      <vt:lpstr>Formal Statement of the Model</vt:lpstr>
      <vt:lpstr>Estimating the parameters of the model</vt:lpstr>
      <vt:lpstr>Estimating the parameters of the model</vt:lpstr>
      <vt:lpstr>Estimating the parameters of the model</vt:lpstr>
      <vt:lpstr>Motivating example: Sex discrimination in wages</vt:lpstr>
      <vt:lpstr>Variables collected </vt:lpstr>
      <vt:lpstr>Comparison for male and females</vt:lpstr>
      <vt:lpstr>Relationships of bsal with other variables</vt:lpstr>
      <vt:lpstr>Multiple regression model</vt:lpstr>
      <vt:lpstr>Output from regression  (fsex = 1 for females, = 0 for males)</vt:lpstr>
      <vt:lpstr>Predictions</vt:lpstr>
      <vt:lpstr>Interpretation of coefficients in multiple regression</vt:lpstr>
      <vt:lpstr>Which variable is the strongest predictor of the outcome?</vt:lpstr>
      <vt:lpstr>Interval estimation of i</vt:lpstr>
      <vt:lpstr>Significance tests for i</vt:lpstr>
      <vt:lpstr>Recall:  confidence intervals         (Simple linear regression)</vt:lpstr>
      <vt:lpstr>Confidence intervals for βk (Multiple linear regression)</vt:lpstr>
      <vt:lpstr>Hypothesis tests for coefficients</vt:lpstr>
      <vt:lpstr>Hypothesis tests for coefficients</vt:lpstr>
      <vt:lpstr>CIs for regression coefficients</vt:lpstr>
      <vt:lpstr>Warning about tests and CIs</vt:lpstr>
      <vt:lpstr>Coefficient of (multiple) determination</vt:lpstr>
      <vt:lpstr>Adjusted coefficient of multiple determination</vt:lpstr>
      <vt:lpstr>Adjusted coefficient of multiple determination</vt:lpstr>
      <vt:lpstr>PowerPoint Presentation</vt:lpstr>
      <vt:lpstr>Estimating the parameters of the model</vt:lpstr>
      <vt:lpstr>Estimating the parameters of the model</vt:lpstr>
      <vt:lpstr>Analysis of Variance Table</vt:lpstr>
      <vt:lpstr>Analysis of Variance Table</vt:lpstr>
      <vt:lpstr>F-test for the overall fit of the model</vt:lpstr>
      <vt:lpstr>F-test for the overall fit of the model</vt:lpstr>
      <vt:lpstr>Checking assumptions</vt:lpstr>
      <vt:lpstr>Plot of residuals versus predicted values</vt:lpstr>
      <vt:lpstr>Plots of residuals vs. predictors</vt:lpstr>
      <vt:lpstr>Summary of residual plots</vt:lpstr>
      <vt:lpstr>Modeling categorical predictors</vt:lpstr>
      <vt:lpstr>Collinearity</vt:lpstr>
      <vt:lpstr>General warnings for multiple regression</vt:lpstr>
    </vt:vector>
  </TitlesOfParts>
  <Company>Penn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Broad Overview of Key Statistical Concepts</dc:title>
  <dc:creator>LSimon</dc:creator>
  <cp:lastModifiedBy>Paul Rajamanickam Savariappan</cp:lastModifiedBy>
  <cp:revision>258</cp:revision>
  <cp:lastPrinted>1999-01-28T21:00:58Z</cp:lastPrinted>
  <dcterms:created xsi:type="dcterms:W3CDTF">2002-09-16T17:15:16Z</dcterms:created>
  <dcterms:modified xsi:type="dcterms:W3CDTF">2018-11-26T15:47:13Z</dcterms:modified>
</cp:coreProperties>
</file>